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media/image13.jpg" ContentType="image/jpg"/>
  <Override PartName="/ppt/media/image14.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13"/>
  </p:notesMasterIdLst>
  <p:handoutMasterIdLst>
    <p:handoutMasterId r:id="rId14"/>
  </p:handoutMasterIdLst>
  <p:sldIdLst>
    <p:sldId id="546" r:id="rId3"/>
    <p:sldId id="290" r:id="rId4"/>
    <p:sldId id="287" r:id="rId5"/>
    <p:sldId id="288" r:id="rId6"/>
    <p:sldId id="289" r:id="rId7"/>
    <p:sldId id="291" r:id="rId8"/>
    <p:sldId id="538" r:id="rId9"/>
    <p:sldId id="545" r:id="rId10"/>
    <p:sldId id="269" r:id="rId11"/>
    <p:sldId id="281"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8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9E1"/>
    <a:srgbClr val="00AEC7"/>
    <a:srgbClr val="21E5FF"/>
    <a:srgbClr val="85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autoAdjust="0"/>
    <p:restoredTop sz="94694" autoAdjust="0"/>
  </p:normalViewPr>
  <p:slideViewPr>
    <p:cSldViewPr>
      <p:cViewPr>
        <p:scale>
          <a:sx n="127" d="100"/>
          <a:sy n="127" d="100"/>
        </p:scale>
        <p:origin x="1648" y="640"/>
      </p:cViewPr>
      <p:guideLst>
        <p:guide orient="horz" pos="3072"/>
        <p:guide pos="48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ean-Michel\AppData\Local\Microsoft\Windows\INetCache\Content.Outlook\U9QK946B\Suivi%20des%20ventes%20mensuelles%20patients%202017%20&#224;%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Total patients méthadone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'Ventes mensuelles '!$A$4</c:f>
              <c:strCache>
                <c:ptCount val="1"/>
                <c:pt idx="0">
                  <c:v>2017</c:v>
                </c:pt>
              </c:strCache>
            </c:strRef>
          </c:tx>
          <c:spPr>
            <a:ln w="28575" cap="rnd">
              <a:solidFill>
                <a:schemeClr val="accent1"/>
              </a:solidFill>
              <a:round/>
            </a:ln>
            <a:effectLst/>
          </c:spPr>
          <c:marker>
            <c:symbol val="none"/>
          </c:marker>
          <c:cat>
            <c:strRef>
              <c:f>'Ventes mensuelles '!$B$3:$M$3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'Ventes mensuelles '!$B$4:$M$4</c:f>
              <c:numCache>
                <c:formatCode>_-* #,##0\ _€_-;\-* #,##0\ _€_-;_-* "-"??\ _€_-;_-@_-</c:formatCode>
                <c:ptCount val="12"/>
                <c:pt idx="0">
                  <c:v>56851.083333333328</c:v>
                </c:pt>
                <c:pt idx="1">
                  <c:v>52434.433333333334</c:v>
                </c:pt>
                <c:pt idx="2">
                  <c:v>61751.627777777772</c:v>
                </c:pt>
                <c:pt idx="3">
                  <c:v>58404.344444444447</c:v>
                </c:pt>
                <c:pt idx="4">
                  <c:v>59802.672222222223</c:v>
                </c:pt>
                <c:pt idx="5">
                  <c:v>59060.944444444453</c:v>
                </c:pt>
                <c:pt idx="6">
                  <c:v>57602.883333333324</c:v>
                </c:pt>
                <c:pt idx="7">
                  <c:v>59028.433333333334</c:v>
                </c:pt>
                <c:pt idx="8">
                  <c:v>58329.016666666663</c:v>
                </c:pt>
                <c:pt idx="9">
                  <c:v>61934.522222222215</c:v>
                </c:pt>
                <c:pt idx="10">
                  <c:v>58804.005555555559</c:v>
                </c:pt>
                <c:pt idx="11">
                  <c:v>59388.544444444444</c:v>
                </c:pt>
              </c:numCache>
            </c:numRef>
          </c:val>
          <c:smooth val="0"/>
          <c:extLst>
            <c:ext xmlns:c16="http://schemas.microsoft.com/office/drawing/2014/chart" uri="{C3380CC4-5D6E-409C-BE32-E72D297353CC}">
              <c16:uniqueId val="{00000000-8CE3-4052-935C-B465D6F5789E}"/>
            </c:ext>
          </c:extLst>
        </c:ser>
        <c:ser>
          <c:idx val="1"/>
          <c:order val="1"/>
          <c:tx>
            <c:strRef>
              <c:f>'Ventes mensuelles '!$A$5</c:f>
              <c:strCache>
                <c:ptCount val="1"/>
                <c:pt idx="0">
                  <c:v>2018</c:v>
                </c:pt>
              </c:strCache>
            </c:strRef>
          </c:tx>
          <c:spPr>
            <a:ln w="28575" cap="rnd">
              <a:solidFill>
                <a:schemeClr val="accent2"/>
              </a:solidFill>
              <a:round/>
            </a:ln>
            <a:effectLst/>
          </c:spPr>
          <c:marker>
            <c:symbol val="none"/>
          </c:marker>
          <c:cat>
            <c:strRef>
              <c:f>'Ventes mensuelles '!$B$3:$M$3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'Ventes mensuelles '!$B$5:$M$5</c:f>
              <c:numCache>
                <c:formatCode>_-* #,##0\ _€_-;\-* #,##0\ _€_-;_-* "-"??\ _€_-;_-@_-</c:formatCode>
                <c:ptCount val="12"/>
                <c:pt idx="0">
                  <c:v>62043.488888888882</c:v>
                </c:pt>
                <c:pt idx="1">
                  <c:v>55726.455555555563</c:v>
                </c:pt>
                <c:pt idx="2">
                  <c:v>62646.383333333331</c:v>
                </c:pt>
                <c:pt idx="3">
                  <c:v>63027.688888888886</c:v>
                </c:pt>
                <c:pt idx="4">
                  <c:v>60788.672222222216</c:v>
                </c:pt>
                <c:pt idx="5">
                  <c:v>47687.655555555553</c:v>
                </c:pt>
                <c:pt idx="6">
                  <c:v>73053.477777777764</c:v>
                </c:pt>
                <c:pt idx="7">
                  <c:v>60426.566666666666</c:v>
                </c:pt>
                <c:pt idx="8">
                  <c:v>56022.866666666669</c:v>
                </c:pt>
                <c:pt idx="9">
                  <c:v>67276.222222222234</c:v>
                </c:pt>
                <c:pt idx="10">
                  <c:v>62819.75</c:v>
                </c:pt>
                <c:pt idx="11">
                  <c:v>61991.961111111115</c:v>
                </c:pt>
              </c:numCache>
            </c:numRef>
          </c:val>
          <c:smooth val="0"/>
          <c:extLst>
            <c:ext xmlns:c16="http://schemas.microsoft.com/office/drawing/2014/chart" uri="{C3380CC4-5D6E-409C-BE32-E72D297353CC}">
              <c16:uniqueId val="{00000001-8CE3-4052-935C-B465D6F5789E}"/>
            </c:ext>
          </c:extLst>
        </c:ser>
        <c:ser>
          <c:idx val="2"/>
          <c:order val="2"/>
          <c:tx>
            <c:strRef>
              <c:f>'Ventes mensuelles '!$A$6</c:f>
              <c:strCache>
                <c:ptCount val="1"/>
                <c:pt idx="0">
                  <c:v>2019</c:v>
                </c:pt>
              </c:strCache>
            </c:strRef>
          </c:tx>
          <c:spPr>
            <a:ln w="28575" cap="rnd">
              <a:solidFill>
                <a:schemeClr val="accent3"/>
              </a:solidFill>
              <a:round/>
            </a:ln>
            <a:effectLst/>
          </c:spPr>
          <c:marker>
            <c:symbol val="none"/>
          </c:marker>
          <c:cat>
            <c:strRef>
              <c:f>'Ventes mensuelles '!$B$3:$M$3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'Ventes mensuelles '!$B$6:$M$6</c:f>
              <c:numCache>
                <c:formatCode>_-* #,##0\ _€_-;\-* #,##0\ _€_-;_-* "-"??\ _€_-;_-@_-</c:formatCode>
                <c:ptCount val="12"/>
                <c:pt idx="0">
                  <c:v>61871.15</c:v>
                </c:pt>
                <c:pt idx="1">
                  <c:v>57180.39444444445</c:v>
                </c:pt>
                <c:pt idx="2">
                  <c:v>59956.744444444441</c:v>
                </c:pt>
                <c:pt idx="3">
                  <c:v>65657.705555555556</c:v>
                </c:pt>
                <c:pt idx="4">
                  <c:v>67137.622222222228</c:v>
                </c:pt>
                <c:pt idx="5">
                  <c:v>58894.927777777775</c:v>
                </c:pt>
                <c:pt idx="6">
                  <c:v>66375.516666666663</c:v>
                </c:pt>
                <c:pt idx="7">
                  <c:v>63882.116666666676</c:v>
                </c:pt>
                <c:pt idx="8">
                  <c:v>63875.894444444435</c:v>
                </c:pt>
                <c:pt idx="9">
                  <c:v>67511.352222222224</c:v>
                </c:pt>
                <c:pt idx="10">
                  <c:v>64913.744444444441</c:v>
                </c:pt>
                <c:pt idx="11">
                  <c:v>67500.319444444438</c:v>
                </c:pt>
              </c:numCache>
            </c:numRef>
          </c:val>
          <c:smooth val="0"/>
          <c:extLst>
            <c:ext xmlns:c16="http://schemas.microsoft.com/office/drawing/2014/chart" uri="{C3380CC4-5D6E-409C-BE32-E72D297353CC}">
              <c16:uniqueId val="{00000002-8CE3-4052-935C-B465D6F5789E}"/>
            </c:ext>
          </c:extLst>
        </c:ser>
        <c:ser>
          <c:idx val="3"/>
          <c:order val="3"/>
          <c:tx>
            <c:strRef>
              <c:f>'Ventes mensuelles '!$A$7</c:f>
              <c:strCache>
                <c:ptCount val="1"/>
                <c:pt idx="0">
                  <c:v>2020</c:v>
                </c:pt>
              </c:strCache>
            </c:strRef>
          </c:tx>
          <c:spPr>
            <a:ln w="28575" cap="rnd">
              <a:solidFill>
                <a:schemeClr val="accent4"/>
              </a:solidFill>
              <a:round/>
            </a:ln>
            <a:effectLst/>
          </c:spPr>
          <c:marker>
            <c:symbol val="none"/>
          </c:marker>
          <c:cat>
            <c:strRef>
              <c:f>'Ventes mensuelles '!$B$3:$M$3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'Ventes mensuelles '!$B$7:$M$7</c:f>
              <c:numCache>
                <c:formatCode>_-* #,##0\ _€_-;\-* #,##0\ _€_-;_-* "-"??\ _€_-;_-@_-</c:formatCode>
                <c:ptCount val="12"/>
                <c:pt idx="0">
                  <c:v>63768.71666666666</c:v>
                </c:pt>
                <c:pt idx="1">
                  <c:v>61003.55</c:v>
                </c:pt>
                <c:pt idx="2">
                  <c:v>86267.996111111119</c:v>
                </c:pt>
                <c:pt idx="3">
                  <c:v>70310.911111111127</c:v>
                </c:pt>
                <c:pt idx="4">
                  <c:v>62088.288888888899</c:v>
                </c:pt>
                <c:pt idx="5">
                  <c:v>56621.777777777781</c:v>
                </c:pt>
                <c:pt idx="6">
                  <c:v>67161.688888888893</c:v>
                </c:pt>
                <c:pt idx="7">
                  <c:v>70369.10555555555</c:v>
                </c:pt>
                <c:pt idx="8">
                  <c:v>67086.988888888882</c:v>
                </c:pt>
                <c:pt idx="9">
                  <c:v>64428.713888888895</c:v>
                </c:pt>
                <c:pt idx="10">
                  <c:v>67376.994444444441</c:v>
                </c:pt>
                <c:pt idx="11">
                  <c:v>74416.338888888873</c:v>
                </c:pt>
              </c:numCache>
            </c:numRef>
          </c:val>
          <c:smooth val="0"/>
          <c:extLst>
            <c:ext xmlns:c16="http://schemas.microsoft.com/office/drawing/2014/chart" uri="{C3380CC4-5D6E-409C-BE32-E72D297353CC}">
              <c16:uniqueId val="{00000003-8CE3-4052-935C-B465D6F5789E}"/>
            </c:ext>
          </c:extLst>
        </c:ser>
        <c:dLbls>
          <c:showLegendKey val="0"/>
          <c:showVal val="0"/>
          <c:showCatName val="0"/>
          <c:showSerName val="0"/>
          <c:showPercent val="0"/>
          <c:showBubbleSize val="0"/>
        </c:dLbls>
        <c:smooth val="0"/>
        <c:axId val="172985344"/>
        <c:axId val="912890352"/>
      </c:lineChart>
      <c:catAx>
        <c:axId val="17298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12890352"/>
        <c:crosses val="autoZero"/>
        <c:auto val="1"/>
        <c:lblAlgn val="ctr"/>
        <c:lblOffset val="100"/>
        <c:noMultiLvlLbl val="0"/>
      </c:catAx>
      <c:valAx>
        <c:axId val="912890352"/>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298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A397546-A2D1-4C46-B830-7842CD7981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C0A632A5-3B76-4B51-9724-A531063901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D38CD8-8019-4F17-AF4F-A3D8FD9426B4}" type="datetimeFigureOut">
              <a:rPr lang="fr-CA" smtClean="0"/>
              <a:t>21-04-08</a:t>
            </a:fld>
            <a:endParaRPr lang="fr-CA"/>
          </a:p>
        </p:txBody>
      </p:sp>
      <p:sp>
        <p:nvSpPr>
          <p:cNvPr id="4" name="Espace réservé du pied de page 3">
            <a:extLst>
              <a:ext uri="{FF2B5EF4-FFF2-40B4-BE49-F238E27FC236}">
                <a16:creationId xmlns:a16="http://schemas.microsoft.com/office/drawing/2014/main" id="{AFB2B2E3-533E-42CE-B164-ACC3A8CCA2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B5E41A9D-BB03-4D99-85F6-5603EBF721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D2AFA-8EF7-4B3C-9FC6-96D2A3222AB0}" type="slidenum">
              <a:rPr lang="fr-CA" smtClean="0"/>
              <a:t>‹N°›</a:t>
            </a:fld>
            <a:endParaRPr lang="fr-CA"/>
          </a:p>
        </p:txBody>
      </p:sp>
    </p:spTree>
    <p:extLst>
      <p:ext uri="{BB962C8B-B14F-4D97-AF65-F5344CB8AC3E}">
        <p14:creationId xmlns:p14="http://schemas.microsoft.com/office/powerpoint/2010/main" val="72436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4E6E5-D6E0-4C0F-A6EC-2F61FDCB4974}" type="datetimeFigureOut">
              <a:rPr lang="fr-CA" smtClean="0"/>
              <a:t>21-04-08</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147C6-0645-484E-968F-BA14AC6BB354}" type="slidenum">
              <a:rPr lang="fr-CA" smtClean="0"/>
              <a:t>‹N°›</a:t>
            </a:fld>
            <a:endParaRPr lang="fr-CA"/>
          </a:p>
        </p:txBody>
      </p:sp>
    </p:spTree>
    <p:extLst>
      <p:ext uri="{BB962C8B-B14F-4D97-AF65-F5344CB8AC3E}">
        <p14:creationId xmlns:p14="http://schemas.microsoft.com/office/powerpoint/2010/main" val="24701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E277A5A-FC4A-43DA-88F6-10657B13E4F6}" type="datetime1">
              <a:rPr lang="fr-CA" smtClean="0"/>
              <a:t>21-04-08</a:t>
            </a:fld>
            <a:endParaRPr lang="fr-CA"/>
          </a:p>
        </p:txBody>
      </p:sp>
      <p:sp>
        <p:nvSpPr>
          <p:cNvPr id="4" name="Espace réservé du pied de page 3"/>
          <p:cNvSpPr>
            <a:spLocks noGrp="1"/>
          </p:cNvSpPr>
          <p:nvPr>
            <p:ph type="ftr" sz="quarter" idx="11"/>
          </p:nvPr>
        </p:nvSpPr>
        <p:spPr/>
        <p:txBody>
          <a:bodyPr/>
          <a:lstStyle/>
          <a:p>
            <a:r>
              <a:rPr lang="fr-CA"/>
              <a:t>Colloque TDO6 – 2021</a:t>
            </a:r>
            <a:endParaRPr lang="fr-CA" dirty="0"/>
          </a:p>
        </p:txBody>
      </p:sp>
      <p:sp>
        <p:nvSpPr>
          <p:cNvPr id="5" name="Rectangle 4"/>
          <p:cNvSpPr/>
          <p:nvPr userDrawn="1"/>
        </p:nvSpPr>
        <p:spPr>
          <a:xfrm>
            <a:off x="0" y="-20538"/>
            <a:ext cx="9144000" cy="5164038"/>
          </a:xfrm>
          <a:prstGeom prst="rect">
            <a:avLst/>
          </a:prstGeom>
          <a:solidFill>
            <a:srgbClr val="24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Text Placeholder 5">
            <a:extLst>
              <a:ext uri="{FF2B5EF4-FFF2-40B4-BE49-F238E27FC236}">
                <a16:creationId xmlns:a16="http://schemas.microsoft.com/office/drawing/2014/main" id="{348362CB-F41D-164B-BAC7-F91A6E68A2AC}"/>
              </a:ext>
            </a:extLst>
          </p:cNvPr>
          <p:cNvSpPr txBox="1">
            <a:spLocks/>
          </p:cNvSpPr>
          <p:nvPr userDrawn="1"/>
        </p:nvSpPr>
        <p:spPr>
          <a:xfrm>
            <a:off x="2482313" y="3511432"/>
            <a:ext cx="4179375" cy="3564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1800" dirty="0">
                <a:solidFill>
                  <a:schemeClr val="bg1"/>
                </a:solidFill>
              </a:rPr>
              <a:t>Date</a:t>
            </a:r>
          </a:p>
        </p:txBody>
      </p:sp>
      <p:sp>
        <p:nvSpPr>
          <p:cNvPr id="7" name="Titre 6"/>
          <p:cNvSpPr>
            <a:spLocks noGrp="1"/>
          </p:cNvSpPr>
          <p:nvPr>
            <p:ph type="ctrTitle" hasCustomPrompt="1"/>
          </p:nvPr>
        </p:nvSpPr>
        <p:spPr>
          <a:xfrm>
            <a:off x="1151620" y="2715766"/>
            <a:ext cx="6840760" cy="1102519"/>
          </a:xfrm>
        </p:spPr>
        <p:txBody>
          <a:bodyPr>
            <a:noAutofit/>
          </a:bodyPr>
          <a:lstStyle>
            <a:lvl1pPr>
              <a:defRPr>
                <a:solidFill>
                  <a:schemeClr val="bg1"/>
                </a:solidFill>
              </a:defRPr>
            </a:lvl1pPr>
          </a:lstStyle>
          <a:p>
            <a:r>
              <a:rPr lang="fr-CA" sz="3200" b="1" dirty="0">
                <a:solidFill>
                  <a:schemeClr val="bg1"/>
                </a:solidFill>
              </a:rPr>
              <a:t>Titre</a:t>
            </a:r>
          </a:p>
        </p:txBody>
      </p:sp>
      <p:cxnSp>
        <p:nvCxnSpPr>
          <p:cNvPr id="8" name="Connecteur droit 7"/>
          <p:cNvCxnSpPr>
            <a:cxnSpLocks/>
          </p:cNvCxnSpPr>
          <p:nvPr userDrawn="1"/>
        </p:nvCxnSpPr>
        <p:spPr>
          <a:xfrm>
            <a:off x="3166230" y="3507854"/>
            <a:ext cx="28115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9887C99-7A6E-41C5-AEF6-8DD051248B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200"/>
          <a:stretch/>
        </p:blipFill>
        <p:spPr>
          <a:xfrm>
            <a:off x="0" y="-20538"/>
            <a:ext cx="9144000" cy="3008362"/>
          </a:xfrm>
          <a:prstGeom prst="rect">
            <a:avLst/>
          </a:prstGeom>
        </p:spPr>
      </p:pic>
      <p:pic>
        <p:nvPicPr>
          <p:cNvPr id="10" name="Image 9">
            <a:extLst>
              <a:ext uri="{FF2B5EF4-FFF2-40B4-BE49-F238E27FC236}">
                <a16:creationId xmlns:a16="http://schemas.microsoft.com/office/drawing/2014/main" id="{9DD56194-4846-45E0-813B-038C3212D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175" t="79983" r="21219" b="5239"/>
          <a:stretch/>
        </p:blipFill>
        <p:spPr>
          <a:xfrm>
            <a:off x="81188" y="4131419"/>
            <a:ext cx="1672855" cy="792088"/>
          </a:xfrm>
          <a:prstGeom prst="rect">
            <a:avLst/>
          </a:prstGeom>
        </p:spPr>
      </p:pic>
      <p:pic>
        <p:nvPicPr>
          <p:cNvPr id="11" name="Image 10">
            <a:extLst>
              <a:ext uri="{FF2B5EF4-FFF2-40B4-BE49-F238E27FC236}">
                <a16:creationId xmlns:a16="http://schemas.microsoft.com/office/drawing/2014/main" id="{F3541B93-2C8F-4B3C-8139-9B43980971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509" t="69361" b="573"/>
          <a:stretch/>
        </p:blipFill>
        <p:spPr>
          <a:xfrm>
            <a:off x="7300640" y="3911426"/>
            <a:ext cx="1843360" cy="1232074"/>
          </a:xfrm>
          <a:prstGeom prst="rect">
            <a:avLst/>
          </a:prstGeom>
        </p:spPr>
      </p:pic>
    </p:spTree>
    <p:extLst>
      <p:ext uri="{BB962C8B-B14F-4D97-AF65-F5344CB8AC3E}">
        <p14:creationId xmlns:p14="http://schemas.microsoft.com/office/powerpoint/2010/main" val="382011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nchor="t">
            <a:normAutofit/>
          </a:bodyPr>
          <a:lstStyle>
            <a:lvl1pPr>
              <a:defRPr sz="4000">
                <a:solidFill>
                  <a:srgbClr val="24A9E1"/>
                </a:solidFill>
              </a:defRPr>
            </a:lvl1pPr>
          </a:lstStyle>
          <a:p>
            <a:r>
              <a:rPr lang="fr-FR" dirty="0"/>
              <a:t>Modifiez le style du titre</a:t>
            </a:r>
            <a:endParaRPr lang="fr-CA" dirty="0"/>
          </a:p>
        </p:txBody>
      </p:sp>
      <p:sp>
        <p:nvSpPr>
          <p:cNvPr id="3" name="Espace réservé du texte 2"/>
          <p:cNvSpPr>
            <a:spLocks noGrp="1"/>
          </p:cNvSpPr>
          <p:nvPr>
            <p:ph type="body" idx="1" hasCustomPrompt="1"/>
          </p:nvPr>
        </p:nvSpPr>
        <p:spPr>
          <a:xfrm>
            <a:off x="457200" y="113159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
        <p:nvSpPr>
          <p:cNvPr id="4" name="Espace réservé du contenu 3"/>
          <p:cNvSpPr>
            <a:spLocks noGrp="1"/>
          </p:cNvSpPr>
          <p:nvPr>
            <p:ph sz="half" idx="2"/>
          </p:nvPr>
        </p:nvSpPr>
        <p:spPr>
          <a:xfrm>
            <a:off x="457200" y="1679774"/>
            <a:ext cx="4040188" cy="2914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hasCustomPrompt="1"/>
          </p:nvPr>
        </p:nvSpPr>
        <p:spPr>
          <a:xfrm>
            <a:off x="4645026" y="113159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
        <p:nvSpPr>
          <p:cNvPr id="6" name="Espace réservé du contenu 5"/>
          <p:cNvSpPr>
            <a:spLocks noGrp="1"/>
          </p:cNvSpPr>
          <p:nvPr>
            <p:ph sz="quarter" idx="4"/>
          </p:nvPr>
        </p:nvSpPr>
        <p:spPr>
          <a:xfrm>
            <a:off x="4645026" y="1679774"/>
            <a:ext cx="4041775" cy="2914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Espace réservé de la date 6"/>
          <p:cNvSpPr>
            <a:spLocks noGrp="1"/>
          </p:cNvSpPr>
          <p:nvPr>
            <p:ph type="dt" sz="half" idx="10"/>
          </p:nvPr>
        </p:nvSpPr>
        <p:spPr/>
        <p:txBody>
          <a:bodyPr/>
          <a:lstStyle/>
          <a:p>
            <a:fld id="{53CBD98F-0240-4094-877B-9BDF01623657}" type="datetime1">
              <a:rPr lang="fr-CA" smtClean="0"/>
              <a:t>21-04-08</a:t>
            </a:fld>
            <a:endParaRPr lang="fr-CA"/>
          </a:p>
        </p:txBody>
      </p:sp>
      <p:sp>
        <p:nvSpPr>
          <p:cNvPr id="8" name="Espace réservé du pied de page 7"/>
          <p:cNvSpPr>
            <a:spLocks noGrp="1"/>
          </p:cNvSpPr>
          <p:nvPr>
            <p:ph type="ftr" sz="quarter" idx="11"/>
          </p:nvPr>
        </p:nvSpPr>
        <p:spPr/>
        <p:txBody>
          <a:bodyPr/>
          <a:lstStyle/>
          <a:p>
            <a:r>
              <a:rPr lang="fr-CA" dirty="0"/>
              <a:t>Colloque TDO6 – 2021</a:t>
            </a:r>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08987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a:bodyPr>
          <a:lstStyle>
            <a:lvl1pPr>
              <a:defRPr sz="4000">
                <a:solidFill>
                  <a:srgbClr val="24A9E1"/>
                </a:solidFill>
              </a:defRPr>
            </a:lvl1pPr>
          </a:lstStyle>
          <a:p>
            <a:r>
              <a:rPr lang="fr-FR" dirty="0"/>
              <a:t>Modifiez le style du titre</a:t>
            </a:r>
            <a:endParaRPr lang="fr-CA" dirty="0"/>
          </a:p>
        </p:txBody>
      </p:sp>
      <p:sp>
        <p:nvSpPr>
          <p:cNvPr id="3" name="Espace réservé de la date 2"/>
          <p:cNvSpPr>
            <a:spLocks noGrp="1"/>
          </p:cNvSpPr>
          <p:nvPr>
            <p:ph type="dt" sz="half" idx="10"/>
          </p:nvPr>
        </p:nvSpPr>
        <p:spPr/>
        <p:txBody>
          <a:bodyPr/>
          <a:lstStyle/>
          <a:p>
            <a:fld id="{6708EDE8-0448-475E-BB86-32587085C979}" type="datetime1">
              <a:rPr lang="fr-CA" smtClean="0"/>
              <a:t>21-04-08</a:t>
            </a:fld>
            <a:endParaRPr lang="fr-CA"/>
          </a:p>
        </p:txBody>
      </p:sp>
      <p:sp>
        <p:nvSpPr>
          <p:cNvPr id="4" name="Espace réservé du pied de page 3"/>
          <p:cNvSpPr>
            <a:spLocks noGrp="1"/>
          </p:cNvSpPr>
          <p:nvPr>
            <p:ph type="ftr" sz="quarter" idx="11"/>
          </p:nvPr>
        </p:nvSpPr>
        <p:spPr/>
        <p:txBody>
          <a:bodyPr/>
          <a:lstStyle/>
          <a:p>
            <a:r>
              <a:rPr lang="fr-CA" dirty="0"/>
              <a:t>Colloque TDO6 – 2021</a:t>
            </a:r>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80335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0C5C0D-7F48-4F20-AE2D-A8517D720D92}" type="datetime1">
              <a:rPr lang="fr-CA" smtClean="0"/>
              <a:t>21-04-08</a:t>
            </a:fld>
            <a:endParaRPr lang="fr-CA"/>
          </a:p>
        </p:txBody>
      </p:sp>
      <p:sp>
        <p:nvSpPr>
          <p:cNvPr id="3" name="Espace réservé du pied de page 2"/>
          <p:cNvSpPr>
            <a:spLocks noGrp="1"/>
          </p:cNvSpPr>
          <p:nvPr>
            <p:ph type="ftr" sz="quarter" idx="11"/>
          </p:nvPr>
        </p:nvSpPr>
        <p:spPr/>
        <p:txBody>
          <a:bodyPr/>
          <a:lstStyle/>
          <a:p>
            <a:r>
              <a:rPr lang="fr-CA" dirty="0"/>
              <a:t>Colloque TDO6 – 2021</a:t>
            </a: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11724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ctr"/>
          <a:lstStyle>
            <a:lvl1pPr algn="l">
              <a:defRPr sz="2000" b="1">
                <a:solidFill>
                  <a:srgbClr val="24A9E1"/>
                </a:solidFill>
              </a:defRPr>
            </a:lvl1pPr>
          </a:lstStyle>
          <a:p>
            <a:r>
              <a:rPr lang="fr-FR" dirty="0"/>
              <a:t>Modifiez le style du titre</a:t>
            </a:r>
            <a:endParaRPr lang="fr-CA" dirty="0"/>
          </a:p>
        </p:txBody>
      </p:sp>
      <p:sp>
        <p:nvSpPr>
          <p:cNvPr id="3" name="Espace réservé du contenu 2"/>
          <p:cNvSpPr>
            <a:spLocks noGrp="1"/>
          </p:cNvSpPr>
          <p:nvPr>
            <p:ph idx="1" hasCustomPrompt="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texte 3"/>
          <p:cNvSpPr>
            <a:spLocks noGrp="1"/>
          </p:cNvSpPr>
          <p:nvPr>
            <p:ph type="body" sz="half" idx="2" hasCustomPrompt="1"/>
          </p:nvPr>
        </p:nvSpPr>
        <p:spPr>
          <a:xfrm>
            <a:off x="457201" y="1248965"/>
            <a:ext cx="3008314" cy="3345658"/>
          </a:xfrm>
          <a:solidFill>
            <a:srgbClr val="24A9E1"/>
          </a:solidFill>
        </p:spPr>
        <p:txBody>
          <a:bodyPr/>
          <a:lstStyle>
            <a:lvl1pPr marL="0" indent="0">
              <a:buFont typeface="Courier New" panose="02070309020205020404" pitchFamily="49" charset="0"/>
              <a:buChar char="o"/>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6F767EB-0EE7-42F4-90E0-FFD0D4C66286}" type="datetime1">
              <a:rPr lang="fr-CA" smtClean="0"/>
              <a:t>21-04-08</a:t>
            </a:fld>
            <a:endParaRPr lang="fr-CA"/>
          </a:p>
        </p:txBody>
      </p:sp>
      <p:sp>
        <p:nvSpPr>
          <p:cNvPr id="6" name="Espace réservé du pied de page 5"/>
          <p:cNvSpPr>
            <a:spLocks noGrp="1"/>
          </p:cNvSpPr>
          <p:nvPr>
            <p:ph type="ftr" sz="quarter" idx="11"/>
          </p:nvPr>
        </p:nvSpPr>
        <p:spPr/>
        <p:txBody>
          <a:bodyPr/>
          <a:lstStyle/>
          <a:p>
            <a:r>
              <a:rPr lang="fr-CA" dirty="0"/>
              <a:t>Colloque TDO6 – 2021</a:t>
            </a: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71853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solidFill>
                  <a:srgbClr val="24A9E1"/>
                </a:solidFill>
              </a:defRPr>
            </a:lvl1pPr>
          </a:lstStyle>
          <a:p>
            <a:r>
              <a:rPr lang="fr-FR" dirty="0"/>
              <a:t>Modifiez le style du titre</a:t>
            </a:r>
            <a:endParaRPr lang="fr-CA" dirty="0"/>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F61DE9F4-A215-4D3E-B79D-814E0F643646}" type="datetime1">
              <a:rPr lang="fr-CA" smtClean="0"/>
              <a:t>21-04-08</a:t>
            </a:fld>
            <a:endParaRPr lang="fr-CA"/>
          </a:p>
        </p:txBody>
      </p:sp>
      <p:sp>
        <p:nvSpPr>
          <p:cNvPr id="6" name="Espace réservé du pied de page 5"/>
          <p:cNvSpPr>
            <a:spLocks noGrp="1"/>
          </p:cNvSpPr>
          <p:nvPr>
            <p:ph type="ftr" sz="quarter" idx="11"/>
          </p:nvPr>
        </p:nvSpPr>
        <p:spPr/>
        <p:txBody>
          <a:bodyPr/>
          <a:lstStyle/>
          <a:p>
            <a:r>
              <a:rPr lang="fr-CA" dirty="0"/>
              <a:t>Colloque TDO6 – 2021</a:t>
            </a: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161059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3DD6657B-BD2D-47FE-82C7-E155B9B47C3F}" type="datetime1">
              <a:rPr lang="fr-CA" smtClean="0"/>
              <a:t>21-04-08</a:t>
            </a:fld>
            <a:endParaRPr lang="fr-CA"/>
          </a:p>
        </p:txBody>
      </p:sp>
      <p:sp>
        <p:nvSpPr>
          <p:cNvPr id="5" name="Espace réservé du pied de page 4"/>
          <p:cNvSpPr>
            <a:spLocks noGrp="1"/>
          </p:cNvSpPr>
          <p:nvPr>
            <p:ph type="ftr" sz="quarter" idx="11"/>
          </p:nvPr>
        </p:nvSpPr>
        <p:spPr/>
        <p:txBody>
          <a:bodyPr/>
          <a:lstStyle/>
          <a:p>
            <a:r>
              <a:rPr lang="fr-CA"/>
              <a:t>Colloque TDO6 – 2021</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9085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700142C7-4AB9-4C26-B951-2DF003EBA94F}" type="datetime1">
              <a:rPr lang="fr-CA" smtClean="0"/>
              <a:t>21-04-08</a:t>
            </a:fld>
            <a:endParaRPr lang="fr-CA"/>
          </a:p>
        </p:txBody>
      </p:sp>
      <p:sp>
        <p:nvSpPr>
          <p:cNvPr id="5" name="Espace réservé du pied de page 4"/>
          <p:cNvSpPr>
            <a:spLocks noGrp="1"/>
          </p:cNvSpPr>
          <p:nvPr>
            <p:ph type="ftr" sz="quarter" idx="11"/>
          </p:nvPr>
        </p:nvSpPr>
        <p:spPr/>
        <p:txBody>
          <a:bodyPr/>
          <a:lstStyle/>
          <a:p>
            <a:r>
              <a:rPr lang="fr-CA"/>
              <a:t>Colloque TDO6 – 2021</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85287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E277A5A-FC4A-43DA-88F6-10657B13E4F6}" type="datetime1">
              <a:rPr lang="fr-CA" smtClean="0"/>
              <a:t>21-04-08</a:t>
            </a:fld>
            <a:endParaRPr lang="fr-CA"/>
          </a:p>
        </p:txBody>
      </p:sp>
      <p:sp>
        <p:nvSpPr>
          <p:cNvPr id="4" name="Espace réservé du pied de page 3"/>
          <p:cNvSpPr>
            <a:spLocks noGrp="1"/>
          </p:cNvSpPr>
          <p:nvPr>
            <p:ph type="ftr" sz="quarter" idx="11"/>
          </p:nvPr>
        </p:nvSpPr>
        <p:spPr/>
        <p:txBody>
          <a:bodyPr/>
          <a:lstStyle/>
          <a:p>
            <a:r>
              <a:rPr lang="fr-CA"/>
              <a:t>Colloque TDO6 – 2021</a:t>
            </a:r>
            <a:endParaRPr lang="fr-CA" dirty="0"/>
          </a:p>
        </p:txBody>
      </p:sp>
      <p:pic>
        <p:nvPicPr>
          <p:cNvPr id="5" name="Image 4" descr="Une image contenant pieds&#10;&#10;Description générée automatiquement">
            <a:extLst>
              <a:ext uri="{FF2B5EF4-FFF2-40B4-BE49-F238E27FC236}">
                <a16:creationId xmlns:a16="http://schemas.microsoft.com/office/drawing/2014/main" id="{DFAF1D50-F666-4DE6-8148-741C0EB2C6F0}"/>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7" t="55487" r="-17" b="17068"/>
          <a:stretch/>
        </p:blipFill>
        <p:spPr>
          <a:xfrm>
            <a:off x="305945" y="195486"/>
            <a:ext cx="8532111" cy="3312368"/>
          </a:xfrm>
          <a:prstGeom prst="rect">
            <a:avLst/>
          </a:prstGeom>
        </p:spPr>
      </p:pic>
      <p:sp>
        <p:nvSpPr>
          <p:cNvPr id="6" name="Text Placeholder 5">
            <a:extLst>
              <a:ext uri="{FF2B5EF4-FFF2-40B4-BE49-F238E27FC236}">
                <a16:creationId xmlns:a16="http://schemas.microsoft.com/office/drawing/2014/main" id="{348362CB-F41D-164B-BAC7-F91A6E68A2AC}"/>
              </a:ext>
            </a:extLst>
          </p:cNvPr>
          <p:cNvSpPr txBox="1">
            <a:spLocks/>
          </p:cNvSpPr>
          <p:nvPr userDrawn="1"/>
        </p:nvSpPr>
        <p:spPr>
          <a:xfrm>
            <a:off x="2480857" y="3003798"/>
            <a:ext cx="4179375" cy="3564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1800" dirty="0">
                <a:solidFill>
                  <a:srgbClr val="24A9E1"/>
                </a:solidFill>
              </a:rPr>
              <a:t>Prochain webinaire : </a:t>
            </a:r>
            <a:r>
              <a:rPr lang="fr-CA" sz="1800" dirty="0" err="1">
                <a:solidFill>
                  <a:srgbClr val="24A9E1"/>
                </a:solidFill>
              </a:rPr>
              <a:t>xxxxxxxxxx</a:t>
            </a:r>
            <a:endParaRPr lang="fr-CA" sz="1800" dirty="0">
              <a:solidFill>
                <a:srgbClr val="24A9E1"/>
              </a:solidFill>
            </a:endParaRPr>
          </a:p>
        </p:txBody>
      </p:sp>
      <p:sp>
        <p:nvSpPr>
          <p:cNvPr id="7" name="Rectangle 6">
            <a:extLst>
              <a:ext uri="{FF2B5EF4-FFF2-40B4-BE49-F238E27FC236}">
                <a16:creationId xmlns:a16="http://schemas.microsoft.com/office/drawing/2014/main" id="{EA0948EF-7BDE-450A-B7C7-ACCD938E2791}"/>
              </a:ext>
            </a:extLst>
          </p:cNvPr>
          <p:cNvSpPr/>
          <p:nvPr userDrawn="1"/>
        </p:nvSpPr>
        <p:spPr>
          <a:xfrm>
            <a:off x="0" y="3723878"/>
            <a:ext cx="9144000" cy="1419622"/>
          </a:xfrm>
          <a:prstGeom prst="rect">
            <a:avLst/>
          </a:prstGeom>
          <a:solidFill>
            <a:srgbClr val="24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6"/>
          <p:cNvSpPr>
            <a:spLocks noGrp="1"/>
          </p:cNvSpPr>
          <p:nvPr>
            <p:ph type="ctrTitle"/>
          </p:nvPr>
        </p:nvSpPr>
        <p:spPr>
          <a:xfrm>
            <a:off x="2843808" y="1995686"/>
            <a:ext cx="3312368" cy="1102519"/>
          </a:xfrm>
        </p:spPr>
        <p:txBody>
          <a:bodyPr>
            <a:noAutofit/>
          </a:bodyPr>
          <a:lstStyle/>
          <a:p>
            <a:r>
              <a:rPr lang="fr-CA" sz="6600" b="1" dirty="0">
                <a:solidFill>
                  <a:srgbClr val="24A9E1"/>
                </a:solidFill>
              </a:rPr>
              <a:t>MERCI</a:t>
            </a:r>
          </a:p>
        </p:txBody>
      </p:sp>
      <p:pic>
        <p:nvPicPr>
          <p:cNvPr id="9" name="Image 8">
            <a:extLst>
              <a:ext uri="{FF2B5EF4-FFF2-40B4-BE49-F238E27FC236}">
                <a16:creationId xmlns:a16="http://schemas.microsoft.com/office/drawing/2014/main" id="{3D176145-B582-4370-9B44-CB1ADBE942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509" t="69361" b="573"/>
          <a:stretch/>
        </p:blipFill>
        <p:spPr>
          <a:xfrm>
            <a:off x="7300640" y="3911426"/>
            <a:ext cx="1843360" cy="1232074"/>
          </a:xfrm>
          <a:prstGeom prst="rect">
            <a:avLst/>
          </a:prstGeom>
        </p:spPr>
      </p:pic>
      <p:pic>
        <p:nvPicPr>
          <p:cNvPr id="10" name="Image 9">
            <a:extLst>
              <a:ext uri="{FF2B5EF4-FFF2-40B4-BE49-F238E27FC236}">
                <a16:creationId xmlns:a16="http://schemas.microsoft.com/office/drawing/2014/main" id="{6687BF2C-DA53-41FD-9EDB-FAADBF7BE3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175" t="79983" r="21219" b="5239"/>
          <a:stretch/>
        </p:blipFill>
        <p:spPr>
          <a:xfrm>
            <a:off x="81188" y="4131419"/>
            <a:ext cx="1672855" cy="792088"/>
          </a:xfrm>
          <a:prstGeom prst="rect">
            <a:avLst/>
          </a:prstGeom>
        </p:spPr>
      </p:pic>
    </p:spTree>
    <p:extLst>
      <p:ext uri="{BB962C8B-B14F-4D97-AF65-F5344CB8AC3E}">
        <p14:creationId xmlns:p14="http://schemas.microsoft.com/office/powerpoint/2010/main" val="672944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EB49D-29CF-D84A-BE65-76D58700DBB5}"/>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85EF53AE-3BFC-AF40-A815-FF6A1CE8F3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5E4DD0-DFDE-CE4F-BBC6-3C1FE146F4DD}"/>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5" name="Espace réservé du pied de page 4">
            <a:extLst>
              <a:ext uri="{FF2B5EF4-FFF2-40B4-BE49-F238E27FC236}">
                <a16:creationId xmlns:a16="http://schemas.microsoft.com/office/drawing/2014/main" id="{A45DF111-61C2-AA48-978B-B4E97A4E57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A67A29-D87D-BE42-B679-2E71A1B9F498}"/>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423753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34BBA1-EF99-F842-82CF-0B70ED7D30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4217A1-6920-694A-966D-843017AF975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47DABC-D887-F040-A551-038F88BA921A}"/>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5" name="Espace réservé du pied de page 4">
            <a:extLst>
              <a:ext uri="{FF2B5EF4-FFF2-40B4-BE49-F238E27FC236}">
                <a16:creationId xmlns:a16="http://schemas.microsoft.com/office/drawing/2014/main" id="{38904DF3-81FD-9941-820B-71DDE035BA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2C3780-D13B-E44B-B30B-020670D355C0}"/>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16592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4E277A5A-FC4A-43DA-88F6-10657B13E4F6}" type="datetime1">
              <a:rPr lang="fr-CA" smtClean="0"/>
              <a:t>21-04-08</a:t>
            </a:fld>
            <a:endParaRPr lang="fr-CA"/>
          </a:p>
        </p:txBody>
      </p:sp>
      <p:sp>
        <p:nvSpPr>
          <p:cNvPr id="4" name="Espace réservé du pied de page 3"/>
          <p:cNvSpPr>
            <a:spLocks noGrp="1"/>
          </p:cNvSpPr>
          <p:nvPr>
            <p:ph type="ftr" sz="quarter" idx="11"/>
          </p:nvPr>
        </p:nvSpPr>
        <p:spPr/>
        <p:txBody>
          <a:bodyPr/>
          <a:lstStyle/>
          <a:p>
            <a:r>
              <a:rPr lang="fr-CA"/>
              <a:t>Colloque TDO6 – 2021</a:t>
            </a:r>
            <a:endParaRPr lang="fr-CA" dirty="0"/>
          </a:p>
        </p:txBody>
      </p:sp>
      <p:sp>
        <p:nvSpPr>
          <p:cNvPr id="5" name="Rectangle 4"/>
          <p:cNvSpPr/>
          <p:nvPr userDrawn="1"/>
        </p:nvSpPr>
        <p:spPr>
          <a:xfrm rot="5400000">
            <a:off x="3466145" y="-534353"/>
            <a:ext cx="2211711" cy="9144002"/>
          </a:xfrm>
          <a:prstGeom prst="rect">
            <a:avLst/>
          </a:prstGeom>
          <a:solidFill>
            <a:srgbClr val="24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2">
            <a:extLst>
              <a:ext uri="{FF2B5EF4-FFF2-40B4-BE49-F238E27FC236}">
                <a16:creationId xmlns:a16="http://schemas.microsoft.com/office/drawing/2014/main" id="{12B178B4-CDED-454C-BED2-2E2B10ADA703}"/>
              </a:ext>
            </a:extLst>
          </p:cNvPr>
          <p:cNvSpPr>
            <a:spLocks noGrp="1"/>
          </p:cNvSpPr>
          <p:nvPr>
            <p:ph type="ctrTitle" hasCustomPrompt="1"/>
          </p:nvPr>
        </p:nvSpPr>
        <p:spPr>
          <a:xfrm>
            <a:off x="709196" y="828089"/>
            <a:ext cx="5879028" cy="2088232"/>
          </a:xfrm>
        </p:spPr>
        <p:txBody>
          <a:bodyPr anchor="b">
            <a:normAutofit/>
          </a:bodyPr>
          <a:lstStyle>
            <a:lvl1pPr>
              <a:defRPr/>
            </a:lvl1pPr>
          </a:lstStyle>
          <a:p>
            <a:pPr algn="l"/>
            <a:r>
              <a:rPr lang="fr-CA" sz="3600" b="1" dirty="0">
                <a:solidFill>
                  <a:srgbClr val="24A9E1"/>
                </a:solidFill>
              </a:rPr>
              <a:t>Titre plus long</a:t>
            </a:r>
            <a:endParaRPr lang="fr-CA" b="1" dirty="0">
              <a:solidFill>
                <a:srgbClr val="24A9E1"/>
              </a:solidFill>
            </a:endParaRPr>
          </a:p>
        </p:txBody>
      </p:sp>
      <p:sp>
        <p:nvSpPr>
          <p:cNvPr id="7" name="Title 2">
            <a:extLst>
              <a:ext uri="{FF2B5EF4-FFF2-40B4-BE49-F238E27FC236}">
                <a16:creationId xmlns:a16="http://schemas.microsoft.com/office/drawing/2014/main" id="{668CB2CE-E989-43AB-94FD-79F4DCE1B3A1}"/>
              </a:ext>
            </a:extLst>
          </p:cNvPr>
          <p:cNvSpPr txBox="1">
            <a:spLocks/>
          </p:cNvSpPr>
          <p:nvPr userDrawn="1"/>
        </p:nvSpPr>
        <p:spPr>
          <a:xfrm>
            <a:off x="709196" y="2931791"/>
            <a:ext cx="5158948" cy="1508445"/>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900" b="1" dirty="0">
                <a:solidFill>
                  <a:schemeClr val="bg1"/>
                </a:solidFill>
              </a:rPr>
              <a:t>Suite du titre</a:t>
            </a:r>
          </a:p>
          <a:p>
            <a:pPr algn="l"/>
            <a:endParaRPr lang="fr-CA" sz="3600" b="1" dirty="0">
              <a:solidFill>
                <a:schemeClr val="bg1"/>
              </a:solidFill>
            </a:endParaRPr>
          </a:p>
          <a:p>
            <a:pPr algn="l"/>
            <a:r>
              <a:rPr lang="fr-CA" sz="2600" i="1" dirty="0">
                <a:solidFill>
                  <a:schemeClr val="bg1"/>
                </a:solidFill>
              </a:rPr>
              <a:t>Par Nom</a:t>
            </a:r>
            <a:r>
              <a:rPr lang="fr-CA" sz="2600" i="1" baseline="0" dirty="0">
                <a:solidFill>
                  <a:schemeClr val="bg1"/>
                </a:solidFill>
              </a:rPr>
              <a:t> du conférencier</a:t>
            </a:r>
            <a:endParaRPr lang="fr-CA" sz="3500" i="1" dirty="0">
              <a:solidFill>
                <a:schemeClr val="bg1"/>
              </a:solidFill>
            </a:endParaRPr>
          </a:p>
        </p:txBody>
      </p:sp>
    </p:spTree>
    <p:extLst>
      <p:ext uri="{BB962C8B-B14F-4D97-AF65-F5344CB8AC3E}">
        <p14:creationId xmlns:p14="http://schemas.microsoft.com/office/powerpoint/2010/main" val="346378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A0346-D023-344F-B617-1456690F5E2C}"/>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AF611C54-F18A-8240-9C08-08EA3900482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0C88B1-4341-C543-B50B-A3BD33940200}"/>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5" name="Espace réservé du pied de page 4">
            <a:extLst>
              <a:ext uri="{FF2B5EF4-FFF2-40B4-BE49-F238E27FC236}">
                <a16:creationId xmlns:a16="http://schemas.microsoft.com/office/drawing/2014/main" id="{C660956E-19BA-634E-97C9-DDE900D7ED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80021E-1FB1-6D4F-8665-C993BFABEFB3}"/>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736666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89EEC-55CB-B247-8331-F2125C9379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A7621CB-B18E-784C-94A0-0B4E501046B0}"/>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78E2EE-768F-C146-8007-9CC6402D1246}"/>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5C23A8D-D9DF-BA43-92E6-2DF6B4855028}"/>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6" name="Espace réservé du pied de page 5">
            <a:extLst>
              <a:ext uri="{FF2B5EF4-FFF2-40B4-BE49-F238E27FC236}">
                <a16:creationId xmlns:a16="http://schemas.microsoft.com/office/drawing/2014/main" id="{923C5B57-5DC9-B745-8566-ABA76173CB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857DF6-B3D5-B54E-9606-225E098758E8}"/>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3512185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FA1E6-F54E-8C43-A32C-D87447EB133B}"/>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71DE60-ABAD-9543-AC53-61A61B0C4B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A5A7738-4414-9140-92F6-7A4A0ADB893F}"/>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9FE025A-CDAE-A942-99F1-F4C4C303183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0939942-27E3-E54A-8840-38E8735C7338}"/>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986CC7-9F00-5D47-91D2-BA91D86167F4}"/>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8" name="Espace réservé du pied de page 7">
            <a:extLst>
              <a:ext uri="{FF2B5EF4-FFF2-40B4-BE49-F238E27FC236}">
                <a16:creationId xmlns:a16="http://schemas.microsoft.com/office/drawing/2014/main" id="{B13E1AE9-D343-934B-A136-ED7D374988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D77595-7C27-3A4F-A229-1A4892E49AF1}"/>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41663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8D464-F9CC-9E42-BC38-26A3B13E6AD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207D5F-7302-CE40-B248-E557C7388591}"/>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4" name="Espace réservé du pied de page 3">
            <a:extLst>
              <a:ext uri="{FF2B5EF4-FFF2-40B4-BE49-F238E27FC236}">
                <a16:creationId xmlns:a16="http://schemas.microsoft.com/office/drawing/2014/main" id="{BBC50EC4-81D8-DB42-8F79-43F82E50F93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E685884-C2BF-2D45-BCE0-27EB9FDF8762}"/>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3034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1902F5-BE76-9E43-869F-587D24D8A349}"/>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3" name="Espace réservé du pied de page 2">
            <a:extLst>
              <a:ext uri="{FF2B5EF4-FFF2-40B4-BE49-F238E27FC236}">
                <a16:creationId xmlns:a16="http://schemas.microsoft.com/office/drawing/2014/main" id="{A8DB2EC7-E925-F540-AB46-E847D41D6A3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84B498-6C69-F949-BC91-9A2ADDEA18B0}"/>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789842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168B-595B-4344-A693-BDFB6E15B73C}"/>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297305BC-EDFD-C54A-9C5E-7FCC9D96240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66D13E-B222-A744-A337-2D3FB3CCB8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B0E6E1-C7A2-2F43-9B8F-8AB4D0644C72}"/>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6" name="Espace réservé du pied de page 5">
            <a:extLst>
              <a:ext uri="{FF2B5EF4-FFF2-40B4-BE49-F238E27FC236}">
                <a16:creationId xmlns:a16="http://schemas.microsoft.com/office/drawing/2014/main" id="{7C39CA53-1B55-074D-8AF2-47C873F374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5BEA36-4FCF-2845-9970-6E379E5A1997}"/>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2632331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F4224-F450-F448-9DCF-6EE6FBEAF843}"/>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8E1FA748-DDB2-CD49-8435-1BADA7B1F64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351C5178-4035-8E44-9557-4F7FC8B2E0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06D0BF-CA33-0841-A9E3-63E185B4FF97}"/>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6" name="Espace réservé du pied de page 5">
            <a:extLst>
              <a:ext uri="{FF2B5EF4-FFF2-40B4-BE49-F238E27FC236}">
                <a16:creationId xmlns:a16="http://schemas.microsoft.com/office/drawing/2014/main" id="{2F96BE54-6121-5D4E-8509-3DDB366440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5D2F6D-EFDD-794E-BDC5-60779A1C8114}"/>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2976642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C2C73-E169-BF41-AC7E-3A21B10F50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3665BEE-9E43-F24E-8D56-09F8FA360B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08EFCD-D7DD-F441-9743-D59C74DF2F7E}"/>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5" name="Espace réservé du pied de page 4">
            <a:extLst>
              <a:ext uri="{FF2B5EF4-FFF2-40B4-BE49-F238E27FC236}">
                <a16:creationId xmlns:a16="http://schemas.microsoft.com/office/drawing/2014/main" id="{891991FF-BEF4-A84E-B8FA-6CB7711644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113825-C580-9141-9059-85CF32D942F9}"/>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2036139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0C3BC1-045D-C04E-98A6-D7833B961337}"/>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297AAB-163C-F944-8852-E8783D51E953}"/>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CCA019-A4C1-0742-8EE8-E55DCD4DA833}"/>
              </a:ext>
            </a:extLst>
          </p:cNvPr>
          <p:cNvSpPr>
            <a:spLocks noGrp="1"/>
          </p:cNvSpPr>
          <p:nvPr>
            <p:ph type="dt" sz="half" idx="10"/>
          </p:nvPr>
        </p:nvSpPr>
        <p:spPr/>
        <p:txBody>
          <a:bodyPr/>
          <a:lstStyle/>
          <a:p>
            <a:fld id="{1DCA7C73-4EEB-E041-A180-86E7CE25AA3D}" type="datetimeFigureOut">
              <a:rPr lang="fr-FR" smtClean="0"/>
              <a:t>08/04/2021</a:t>
            </a:fld>
            <a:endParaRPr lang="fr-FR"/>
          </a:p>
        </p:txBody>
      </p:sp>
      <p:sp>
        <p:nvSpPr>
          <p:cNvPr id="5" name="Espace réservé du pied de page 4">
            <a:extLst>
              <a:ext uri="{FF2B5EF4-FFF2-40B4-BE49-F238E27FC236}">
                <a16:creationId xmlns:a16="http://schemas.microsoft.com/office/drawing/2014/main" id="{BE7D0F71-EA2C-FE45-8292-4CD954751D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F3B46B-50E5-A74F-8079-6382F528391F}"/>
              </a:ext>
            </a:extLst>
          </p:cNvPr>
          <p:cNvSpPr>
            <a:spLocks noGrp="1"/>
          </p:cNvSpPr>
          <p:nvPr>
            <p:ph type="sldNum" sz="quarter" idx="12"/>
          </p:nvPr>
        </p:nvSpPr>
        <p:spPr/>
        <p:txBody>
          <a:bodyPr/>
          <a:lstStyle/>
          <a:p>
            <a:fld id="{5277EF5F-BF5E-FF4D-A379-A59BFBBBB51F}" type="slidenum">
              <a:rPr lang="fr-FR" smtClean="0"/>
              <a:t>‹N°›</a:t>
            </a:fld>
            <a:endParaRPr lang="fr-FR"/>
          </a:p>
        </p:txBody>
      </p:sp>
    </p:spTree>
    <p:extLst>
      <p:ext uri="{BB962C8B-B14F-4D97-AF65-F5344CB8AC3E}">
        <p14:creationId xmlns:p14="http://schemas.microsoft.com/office/powerpoint/2010/main" val="37305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defRPr/>
            </a:pPr>
            <a:endParaRPr lang="fr-F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defRPr/>
            </a:pPr>
            <a:fld id="{1D8BD707-D9CF-40AE-B4C6-C98DA3205C09}" type="datetimeFigureOut">
              <a:rPr lang="en-US" smtClean="0">
                <a:solidFill>
                  <a:prstClr val="black">
                    <a:tint val="75000"/>
                  </a:prstClr>
                </a:solidFill>
              </a:rPr>
              <a:pPr defTabSz="685800">
                <a:defRPr/>
              </a:pPr>
              <a:t>4/8/21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defRPr/>
            </a:pPr>
            <a:fld id="{B6F15528-21DE-4FAA-801E-634DDDAF4B2B}" type="slidenum">
              <a:rPr lang="fr-FR" smtClean="0">
                <a:solidFill>
                  <a:prstClr val="black">
                    <a:tint val="75000"/>
                  </a:prstClr>
                </a:solidFill>
              </a:rPr>
              <a:pPr defTabSz="685800">
                <a:defRPr/>
              </a:pPr>
              <a:t>‹N°›</a:t>
            </a:fld>
            <a:endParaRPr lang="fr-FR">
              <a:solidFill>
                <a:prstClr val="black">
                  <a:tint val="75000"/>
                </a:prstClr>
              </a:solidFill>
            </a:endParaRPr>
          </a:p>
        </p:txBody>
      </p:sp>
    </p:spTree>
    <p:extLst>
      <p:ext uri="{BB962C8B-B14F-4D97-AF65-F5344CB8AC3E}">
        <p14:creationId xmlns:p14="http://schemas.microsoft.com/office/powerpoint/2010/main" val="194655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dirty="0"/>
              <a:t>Modifiez le style du titre</a:t>
            </a:r>
            <a:endParaRPr lang="fr-CA"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412929C6-A732-45EA-A320-D66E45D2300E}" type="datetime1">
              <a:rPr lang="fr-CA" smtClean="0"/>
              <a:t>21-04-08</a:t>
            </a:fld>
            <a:endParaRPr lang="fr-CA"/>
          </a:p>
        </p:txBody>
      </p:sp>
      <p:sp>
        <p:nvSpPr>
          <p:cNvPr id="5" name="Espace réservé du pied de page 4"/>
          <p:cNvSpPr>
            <a:spLocks noGrp="1"/>
          </p:cNvSpPr>
          <p:nvPr>
            <p:ph type="ftr" sz="quarter" idx="11"/>
          </p:nvPr>
        </p:nvSpPr>
        <p:spPr/>
        <p:txBody>
          <a:bodyPr/>
          <a:lstStyle/>
          <a:p>
            <a:r>
              <a:rPr lang="fr-CA" dirty="0"/>
              <a:t>Colloque TDO6 – 2021</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63914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F7317-4C17-4432-B91C-B6B03822DA71}"/>
              </a:ext>
            </a:extLst>
          </p:cNvPr>
          <p:cNvSpPr>
            <a:spLocks noGrp="1"/>
          </p:cNvSpPr>
          <p:nvPr>
            <p:ph type="title"/>
          </p:nvPr>
        </p:nvSpPr>
        <p:spPr>
          <a:xfrm>
            <a:off x="899592" y="953196"/>
            <a:ext cx="4176464" cy="857250"/>
          </a:xfrm>
        </p:spPr>
        <p:txBody>
          <a:bodyPr anchor="b">
            <a:noAutofit/>
          </a:bodyPr>
          <a:lstStyle>
            <a:lvl1pPr algn="l">
              <a:defRPr sz="4000" b="0">
                <a:solidFill>
                  <a:srgbClr val="24A9E1"/>
                </a:solidFill>
              </a:defRPr>
            </a:lvl1pPr>
          </a:lstStyle>
          <a:p>
            <a:r>
              <a:rPr lang="fr-FR" dirty="0"/>
              <a:t>Modifiez le style du titre</a:t>
            </a:r>
            <a:endParaRPr lang="fr-CA" dirty="0"/>
          </a:p>
        </p:txBody>
      </p:sp>
      <p:sp>
        <p:nvSpPr>
          <p:cNvPr id="12" name="Espace réservé du contenu 2">
            <a:extLst>
              <a:ext uri="{FF2B5EF4-FFF2-40B4-BE49-F238E27FC236}">
                <a16:creationId xmlns:a16="http://schemas.microsoft.com/office/drawing/2014/main" id="{0EA147F1-888E-4CD7-8C13-9C87C0AFCE7F}"/>
              </a:ext>
            </a:extLst>
          </p:cNvPr>
          <p:cNvSpPr>
            <a:spLocks noGrp="1"/>
          </p:cNvSpPr>
          <p:nvPr>
            <p:ph idx="12" hasCustomPrompt="1"/>
          </p:nvPr>
        </p:nvSpPr>
        <p:spPr>
          <a:xfrm>
            <a:off x="5116594" y="771550"/>
            <a:ext cx="3600400" cy="3572644"/>
          </a:xfrm>
          <a:solidFill>
            <a:srgbClr val="24A9E1"/>
          </a:solidFill>
        </p:spPr>
        <p:txBody>
          <a:bodyPr>
            <a:normAutofit/>
          </a:bodyPr>
          <a:lstStyle>
            <a:lvl1pPr>
              <a:buNone/>
              <a:defRPr sz="1600"/>
            </a:lvl1pPr>
            <a:lvl2pPr>
              <a:buFont typeface="Arial" panose="020B0604020202020204" pitchFamily="34" charset="0"/>
              <a:buChar char="•"/>
              <a:defRPr sz="1200"/>
            </a:lvl2pPr>
            <a:lvl3pPr>
              <a:defRPr sz="1100"/>
            </a:lvl3pPr>
            <a:lvl4pPr>
              <a:defRPr sz="1050"/>
            </a:lvl4pPr>
            <a:lvl5pPr>
              <a:buNone/>
              <a:defRPr sz="1050"/>
            </a:lvl5pPr>
          </a:lstStyle>
          <a:p>
            <a:pPr lvl="0"/>
            <a:r>
              <a:rPr lang="fr-FR" dirty="0"/>
              <a:t>Image</a:t>
            </a:r>
          </a:p>
        </p:txBody>
      </p:sp>
      <p:sp>
        <p:nvSpPr>
          <p:cNvPr id="3" name="Espace réservé de la date 2">
            <a:extLst>
              <a:ext uri="{FF2B5EF4-FFF2-40B4-BE49-F238E27FC236}">
                <a16:creationId xmlns:a16="http://schemas.microsoft.com/office/drawing/2014/main" id="{D47C07D6-A0CC-44F8-ABA2-8F324755AEFC}"/>
              </a:ext>
            </a:extLst>
          </p:cNvPr>
          <p:cNvSpPr>
            <a:spLocks noGrp="1"/>
          </p:cNvSpPr>
          <p:nvPr>
            <p:ph type="dt" sz="half" idx="10"/>
          </p:nvPr>
        </p:nvSpPr>
        <p:spPr/>
        <p:txBody>
          <a:bodyPr/>
          <a:lstStyle/>
          <a:p>
            <a:fld id="{4E277A5A-FC4A-43DA-88F6-10657B13E4F6}" type="datetime1">
              <a:rPr lang="fr-CA" smtClean="0"/>
              <a:t>21-04-08</a:t>
            </a:fld>
            <a:endParaRPr lang="fr-CA"/>
          </a:p>
        </p:txBody>
      </p:sp>
      <p:sp>
        <p:nvSpPr>
          <p:cNvPr id="4" name="Espace réservé du pied de page 3">
            <a:extLst>
              <a:ext uri="{FF2B5EF4-FFF2-40B4-BE49-F238E27FC236}">
                <a16:creationId xmlns:a16="http://schemas.microsoft.com/office/drawing/2014/main" id="{B106532B-8237-455F-96A3-3BF292E3257E}"/>
              </a:ext>
            </a:extLst>
          </p:cNvPr>
          <p:cNvSpPr>
            <a:spLocks noGrp="1"/>
          </p:cNvSpPr>
          <p:nvPr>
            <p:ph type="ftr" sz="quarter" idx="11"/>
          </p:nvPr>
        </p:nvSpPr>
        <p:spPr/>
        <p:txBody>
          <a:bodyPr/>
          <a:lstStyle/>
          <a:p>
            <a:r>
              <a:rPr lang="fr-CA"/>
              <a:t>Colloque TDO6 – 2021</a:t>
            </a:r>
            <a:endParaRPr lang="fr-CA" dirty="0"/>
          </a:p>
        </p:txBody>
      </p:sp>
      <p:sp>
        <p:nvSpPr>
          <p:cNvPr id="9" name="Espace réservé du texte 2">
            <a:extLst>
              <a:ext uri="{FF2B5EF4-FFF2-40B4-BE49-F238E27FC236}">
                <a16:creationId xmlns:a16="http://schemas.microsoft.com/office/drawing/2014/main" id="{5FACADD9-F5A5-4261-AD43-665EB04E25FB}"/>
              </a:ext>
            </a:extLst>
          </p:cNvPr>
          <p:cNvSpPr>
            <a:spLocks noGrp="1"/>
          </p:cNvSpPr>
          <p:nvPr>
            <p:ph type="body" idx="1" hasCustomPrompt="1"/>
          </p:nvPr>
        </p:nvSpPr>
        <p:spPr>
          <a:xfrm>
            <a:off x="899592" y="1707654"/>
            <a:ext cx="4176464" cy="479822"/>
          </a:xfrm>
        </p:spPr>
        <p:txBody>
          <a:bodyPr anchor="t">
            <a:normAutofit/>
          </a:bodyPr>
          <a:lstStyle>
            <a:lvl1pPr marL="0" indent="0">
              <a:buNone/>
              <a:defRPr sz="1800" b="0">
                <a:solidFill>
                  <a:srgbClr val="24A9E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
        <p:nvSpPr>
          <p:cNvPr id="10" name="Espace réservé du contenu 3">
            <a:extLst>
              <a:ext uri="{FF2B5EF4-FFF2-40B4-BE49-F238E27FC236}">
                <a16:creationId xmlns:a16="http://schemas.microsoft.com/office/drawing/2014/main" id="{3A0BAA07-AD97-4C08-8950-EB4BB3A0C7AE}"/>
              </a:ext>
            </a:extLst>
          </p:cNvPr>
          <p:cNvSpPr>
            <a:spLocks noGrp="1"/>
          </p:cNvSpPr>
          <p:nvPr>
            <p:ph sz="half" idx="2" hasCustomPrompt="1"/>
          </p:nvPr>
        </p:nvSpPr>
        <p:spPr>
          <a:xfrm>
            <a:off x="899592" y="2187476"/>
            <a:ext cx="4176464" cy="2156718"/>
          </a:xfrm>
        </p:spPr>
        <p:txBody>
          <a:bodyPr>
            <a:normAutofit/>
          </a:bodyPr>
          <a:lstStyle>
            <a:lvl1pPr>
              <a:buNone/>
              <a:defRPr sz="16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fr-FR" dirty="0"/>
              <a:t>Modifiez les styles du texte du masque</a:t>
            </a:r>
          </a:p>
        </p:txBody>
      </p:sp>
    </p:spTree>
    <p:extLst>
      <p:ext uri="{BB962C8B-B14F-4D97-AF65-F5344CB8AC3E}">
        <p14:creationId xmlns:p14="http://schemas.microsoft.com/office/powerpoint/2010/main" val="371558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a:bodyPr>
          <a:lstStyle>
            <a:lvl1pPr>
              <a:defRPr sz="4000">
                <a:solidFill>
                  <a:srgbClr val="24A9E1"/>
                </a:solidFill>
              </a:defRPr>
            </a:lvl1pPr>
          </a:lstStyle>
          <a:p>
            <a:r>
              <a:rPr lang="fr-FR" dirty="0"/>
              <a:t>Modifiez le style du titre</a:t>
            </a:r>
            <a:endParaRPr lang="fr-CA" dirty="0"/>
          </a:p>
        </p:txBody>
      </p:sp>
      <p:sp>
        <p:nvSpPr>
          <p:cNvPr id="3" name="Espace réservé du contenu 2"/>
          <p:cNvSpPr>
            <a:spLocks noGrp="1"/>
          </p:cNvSpPr>
          <p:nvPr>
            <p:ph idx="1" hasCustomPrompt="1"/>
          </p:nvPr>
        </p:nvSpPr>
        <p:spPr/>
        <p:txBody>
          <a:bodyPr/>
          <a:lstStyle>
            <a:lvl1pPr>
              <a:defRPr sz="2400"/>
            </a:lvl1pPr>
            <a:lvl2pPr>
              <a:defRPr sz="2000"/>
            </a:lvl2pPr>
            <a:lvl3pPr>
              <a:defRPr sz="1800"/>
            </a:lvl3pPr>
            <a:lvl4pPr>
              <a:defRPr sz="1600"/>
            </a:lvl4pPr>
            <a:lvl5pPr>
              <a:defRP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a:p>
            <a:pPr lvl="4"/>
            <a:endParaRPr lang="fr-CA" dirty="0"/>
          </a:p>
        </p:txBody>
      </p:sp>
      <p:sp>
        <p:nvSpPr>
          <p:cNvPr id="4" name="Espace réservé de la date 3"/>
          <p:cNvSpPr>
            <a:spLocks noGrp="1"/>
          </p:cNvSpPr>
          <p:nvPr>
            <p:ph type="dt" sz="half" idx="10"/>
          </p:nvPr>
        </p:nvSpPr>
        <p:spPr/>
        <p:txBody>
          <a:bodyPr/>
          <a:lstStyle/>
          <a:p>
            <a:fld id="{FDF73872-27ED-4EF0-B8C7-CD4BD4B17109}" type="datetime1">
              <a:rPr lang="fr-CA" smtClean="0"/>
              <a:t>21-04-08</a:t>
            </a:fld>
            <a:endParaRPr lang="fr-CA"/>
          </a:p>
        </p:txBody>
      </p:sp>
      <p:sp>
        <p:nvSpPr>
          <p:cNvPr id="5" name="Espace réservé du pied de page 4"/>
          <p:cNvSpPr>
            <a:spLocks noGrp="1"/>
          </p:cNvSpPr>
          <p:nvPr>
            <p:ph type="ftr" sz="quarter" idx="11"/>
          </p:nvPr>
        </p:nvSpPr>
        <p:spPr/>
        <p:txBody>
          <a:bodyPr/>
          <a:lstStyle/>
          <a:p>
            <a:r>
              <a:rPr lang="fr-CA" dirty="0"/>
              <a:t>Colloque TDO6 – 2021</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324648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CFE7A-8F86-4C4B-B180-9FC5A8495D22}"/>
              </a:ext>
            </a:extLst>
          </p:cNvPr>
          <p:cNvSpPr>
            <a:spLocks noGrp="1"/>
          </p:cNvSpPr>
          <p:nvPr>
            <p:ph type="title"/>
          </p:nvPr>
        </p:nvSpPr>
        <p:spPr>
          <a:xfrm>
            <a:off x="2123728" y="205978"/>
            <a:ext cx="6563072" cy="857250"/>
          </a:xfrm>
        </p:spPr>
        <p:txBody>
          <a:bodyPr anchor="t">
            <a:noAutofit/>
          </a:bodyPr>
          <a:lstStyle>
            <a:lvl1pPr algn="l">
              <a:defRPr sz="4000" b="0"/>
            </a:lvl1pPr>
          </a:lstStyle>
          <a:p>
            <a:r>
              <a:rPr lang="fr-FR" dirty="0"/>
              <a:t>Modifiez le style du titre</a:t>
            </a:r>
            <a:endParaRPr lang="fr-CA" dirty="0"/>
          </a:p>
        </p:txBody>
      </p:sp>
      <p:sp>
        <p:nvSpPr>
          <p:cNvPr id="3" name="Espace réservé de la date 2">
            <a:extLst>
              <a:ext uri="{FF2B5EF4-FFF2-40B4-BE49-F238E27FC236}">
                <a16:creationId xmlns:a16="http://schemas.microsoft.com/office/drawing/2014/main" id="{459E7E9D-B7CD-4747-B3A1-943921820D9E}"/>
              </a:ext>
            </a:extLst>
          </p:cNvPr>
          <p:cNvSpPr>
            <a:spLocks noGrp="1"/>
          </p:cNvSpPr>
          <p:nvPr>
            <p:ph type="dt" sz="half" idx="10"/>
          </p:nvPr>
        </p:nvSpPr>
        <p:spPr/>
        <p:txBody>
          <a:bodyPr/>
          <a:lstStyle/>
          <a:p>
            <a:fld id="{4E277A5A-FC4A-43DA-88F6-10657B13E4F6}" type="datetime1">
              <a:rPr lang="fr-CA" smtClean="0"/>
              <a:t>21-04-08</a:t>
            </a:fld>
            <a:endParaRPr lang="fr-CA"/>
          </a:p>
        </p:txBody>
      </p:sp>
      <p:sp>
        <p:nvSpPr>
          <p:cNvPr id="4" name="Espace réservé du pied de page 3">
            <a:extLst>
              <a:ext uri="{FF2B5EF4-FFF2-40B4-BE49-F238E27FC236}">
                <a16:creationId xmlns:a16="http://schemas.microsoft.com/office/drawing/2014/main" id="{F435A85F-3D2F-4F25-A3BC-5CCEB7C7BDA4}"/>
              </a:ext>
            </a:extLst>
          </p:cNvPr>
          <p:cNvSpPr>
            <a:spLocks noGrp="1"/>
          </p:cNvSpPr>
          <p:nvPr>
            <p:ph type="ftr" sz="quarter" idx="11"/>
          </p:nvPr>
        </p:nvSpPr>
        <p:spPr/>
        <p:txBody>
          <a:bodyPr/>
          <a:lstStyle/>
          <a:p>
            <a:r>
              <a:rPr lang="fr-CA"/>
              <a:t>Colloque TDO6 – 2021</a:t>
            </a:r>
            <a:endParaRPr lang="fr-CA" dirty="0"/>
          </a:p>
        </p:txBody>
      </p:sp>
      <p:sp>
        <p:nvSpPr>
          <p:cNvPr id="5" name="Text Placeholder 6">
            <a:extLst>
              <a:ext uri="{FF2B5EF4-FFF2-40B4-BE49-F238E27FC236}">
                <a16:creationId xmlns:a16="http://schemas.microsoft.com/office/drawing/2014/main" id="{0071CC6C-FCA5-4889-88AF-20512939CD08}"/>
              </a:ext>
            </a:extLst>
          </p:cNvPr>
          <p:cNvSpPr txBox="1">
            <a:spLocks/>
          </p:cNvSpPr>
          <p:nvPr userDrawn="1"/>
        </p:nvSpPr>
        <p:spPr>
          <a:xfrm>
            <a:off x="2123728" y="1275606"/>
            <a:ext cx="6048672" cy="29820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CA" sz="1600" dirty="0"/>
          </a:p>
        </p:txBody>
      </p:sp>
      <p:sp>
        <p:nvSpPr>
          <p:cNvPr id="7" name="Rectangle 6">
            <a:extLst>
              <a:ext uri="{FF2B5EF4-FFF2-40B4-BE49-F238E27FC236}">
                <a16:creationId xmlns:a16="http://schemas.microsoft.com/office/drawing/2014/main" id="{A9D8BF86-54C7-4D57-88D0-B5B0D7B77D05}"/>
              </a:ext>
            </a:extLst>
          </p:cNvPr>
          <p:cNvSpPr/>
          <p:nvPr userDrawn="1"/>
        </p:nvSpPr>
        <p:spPr>
          <a:xfrm>
            <a:off x="1" y="0"/>
            <a:ext cx="1403648" cy="5143500"/>
          </a:xfrm>
          <a:prstGeom prst="rect">
            <a:avLst/>
          </a:prstGeom>
          <a:solidFill>
            <a:srgbClr val="24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space réservé du contenu 2">
            <a:extLst>
              <a:ext uri="{FF2B5EF4-FFF2-40B4-BE49-F238E27FC236}">
                <a16:creationId xmlns:a16="http://schemas.microsoft.com/office/drawing/2014/main" id="{2552B2B8-F7A3-4352-9502-DA95D5B981AF}"/>
              </a:ext>
            </a:extLst>
          </p:cNvPr>
          <p:cNvSpPr>
            <a:spLocks noGrp="1"/>
          </p:cNvSpPr>
          <p:nvPr>
            <p:ph idx="1" hasCustomPrompt="1"/>
          </p:nvPr>
        </p:nvSpPr>
        <p:spPr>
          <a:xfrm>
            <a:off x="2123728" y="1200151"/>
            <a:ext cx="6563072" cy="3394472"/>
          </a:xfrm>
        </p:spPr>
        <p:txBody>
          <a:bodyPr>
            <a:normAutofit/>
          </a:bodyPr>
          <a:lstStyle>
            <a:lvl1pPr>
              <a:buNone/>
              <a:defRPr sz="1800"/>
            </a:lvl1pPr>
            <a:lvl2pPr>
              <a:buNone/>
              <a:defRPr sz="2000"/>
            </a:lvl2pPr>
            <a:lvl3pPr>
              <a:buNone/>
              <a:defRPr sz="1800"/>
            </a:lvl3pPr>
            <a:lvl4pPr>
              <a:buNone/>
              <a:defRPr sz="1600"/>
            </a:lvl4pPr>
            <a:lvl5pPr>
              <a:buNone/>
              <a:defRPr sz="1600"/>
            </a:lvl5pPr>
          </a:lstStyle>
          <a:p>
            <a:pPr lvl="0"/>
            <a:r>
              <a:rPr lang="fr-FR" dirty="0"/>
              <a:t>Modifiez les styles du texte du masque</a:t>
            </a:r>
          </a:p>
        </p:txBody>
      </p:sp>
    </p:spTree>
    <p:extLst>
      <p:ext uri="{BB962C8B-B14F-4D97-AF65-F5344CB8AC3E}">
        <p14:creationId xmlns:p14="http://schemas.microsoft.com/office/powerpoint/2010/main" val="39100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C3E73-AA91-4B88-97C3-9473AC16541E}"/>
              </a:ext>
            </a:extLst>
          </p:cNvPr>
          <p:cNvSpPr>
            <a:spLocks noGrp="1"/>
          </p:cNvSpPr>
          <p:nvPr>
            <p:ph type="title"/>
          </p:nvPr>
        </p:nvSpPr>
        <p:spPr>
          <a:xfrm>
            <a:off x="673224" y="411509"/>
            <a:ext cx="2895600" cy="4104457"/>
          </a:xfrm>
        </p:spPr>
        <p:txBody>
          <a:bodyPr anchor="b">
            <a:normAutofit/>
          </a:bodyPr>
          <a:lstStyle>
            <a:lvl1pPr algn="l">
              <a:defRPr sz="4000" b="0">
                <a:solidFill>
                  <a:srgbClr val="24A9E1"/>
                </a:solidFill>
              </a:defRPr>
            </a:lvl1pPr>
          </a:lstStyle>
          <a:p>
            <a:r>
              <a:rPr lang="fr-FR" dirty="0"/>
              <a:t>Modifiez le style du titre</a:t>
            </a:r>
            <a:endParaRPr lang="fr-CA" dirty="0"/>
          </a:p>
        </p:txBody>
      </p:sp>
      <p:sp>
        <p:nvSpPr>
          <p:cNvPr id="3" name="Espace réservé de la date 2">
            <a:extLst>
              <a:ext uri="{FF2B5EF4-FFF2-40B4-BE49-F238E27FC236}">
                <a16:creationId xmlns:a16="http://schemas.microsoft.com/office/drawing/2014/main" id="{2005A0F7-C779-4B3F-91E3-79D3384864BB}"/>
              </a:ext>
            </a:extLst>
          </p:cNvPr>
          <p:cNvSpPr>
            <a:spLocks noGrp="1"/>
          </p:cNvSpPr>
          <p:nvPr>
            <p:ph type="dt" sz="half" idx="10"/>
          </p:nvPr>
        </p:nvSpPr>
        <p:spPr/>
        <p:txBody>
          <a:bodyPr/>
          <a:lstStyle/>
          <a:p>
            <a:fld id="{4E277A5A-FC4A-43DA-88F6-10657B13E4F6}" type="datetime1">
              <a:rPr lang="fr-CA" smtClean="0"/>
              <a:t>21-04-08</a:t>
            </a:fld>
            <a:endParaRPr lang="fr-CA"/>
          </a:p>
        </p:txBody>
      </p:sp>
      <p:sp>
        <p:nvSpPr>
          <p:cNvPr id="4" name="Espace réservé du pied de page 3">
            <a:extLst>
              <a:ext uri="{FF2B5EF4-FFF2-40B4-BE49-F238E27FC236}">
                <a16:creationId xmlns:a16="http://schemas.microsoft.com/office/drawing/2014/main" id="{1ED69FDE-9827-4864-9CE7-16EE81AD81CF}"/>
              </a:ext>
            </a:extLst>
          </p:cNvPr>
          <p:cNvSpPr>
            <a:spLocks noGrp="1"/>
          </p:cNvSpPr>
          <p:nvPr>
            <p:ph type="ftr" sz="quarter" idx="11"/>
          </p:nvPr>
        </p:nvSpPr>
        <p:spPr/>
        <p:txBody>
          <a:bodyPr/>
          <a:lstStyle/>
          <a:p>
            <a:r>
              <a:rPr lang="fr-CA"/>
              <a:t>Colloque TDO6 – 2021</a:t>
            </a:r>
            <a:endParaRPr lang="fr-CA" dirty="0"/>
          </a:p>
        </p:txBody>
      </p:sp>
      <p:sp>
        <p:nvSpPr>
          <p:cNvPr id="6" name="Espace réservé du contenu 2">
            <a:extLst>
              <a:ext uri="{FF2B5EF4-FFF2-40B4-BE49-F238E27FC236}">
                <a16:creationId xmlns:a16="http://schemas.microsoft.com/office/drawing/2014/main" id="{DC6E9459-A4D8-4C82-9756-8DA50C5BFC4D}"/>
              </a:ext>
            </a:extLst>
          </p:cNvPr>
          <p:cNvSpPr>
            <a:spLocks noGrp="1"/>
          </p:cNvSpPr>
          <p:nvPr>
            <p:ph idx="1" hasCustomPrompt="1"/>
          </p:nvPr>
        </p:nvSpPr>
        <p:spPr>
          <a:xfrm>
            <a:off x="3851920" y="627533"/>
            <a:ext cx="4618856" cy="3888433"/>
          </a:xfrm>
        </p:spPr>
        <p:txBody>
          <a:bodyPr>
            <a:normAutofit/>
          </a:bodyPr>
          <a:lstStyle>
            <a:lvl1pPr>
              <a:buNone/>
              <a:defRPr sz="1600"/>
            </a:lvl1pPr>
            <a:lvl2pPr>
              <a:buFont typeface="Arial" panose="020B0604020202020204" pitchFamily="34" charset="0"/>
              <a:buChar char="•"/>
              <a:defRPr sz="1200"/>
            </a:lvl2pPr>
            <a:lvl3pPr>
              <a:defRPr sz="1100"/>
            </a:lvl3pPr>
            <a:lvl4pPr>
              <a:defRPr sz="1050"/>
            </a:lvl4pPr>
            <a:lvl5pPr>
              <a:buNone/>
              <a:defRPr sz="1050"/>
            </a:lvl5pPr>
          </a:lstStyle>
          <a:p>
            <a:pPr lvl="0"/>
            <a:r>
              <a:rPr lang="fr-FR" dirty="0"/>
              <a:t>Modifiez les styles du texte du masque</a:t>
            </a:r>
          </a:p>
        </p:txBody>
      </p:sp>
      <p:sp>
        <p:nvSpPr>
          <p:cNvPr id="7" name="Rectangle 6">
            <a:extLst>
              <a:ext uri="{FF2B5EF4-FFF2-40B4-BE49-F238E27FC236}">
                <a16:creationId xmlns:a16="http://schemas.microsoft.com/office/drawing/2014/main" id="{BB1BB350-FF8B-4298-A1CD-F637AC9F5031}"/>
              </a:ext>
            </a:extLst>
          </p:cNvPr>
          <p:cNvSpPr/>
          <p:nvPr userDrawn="1"/>
        </p:nvSpPr>
        <p:spPr>
          <a:xfrm rot="5400000">
            <a:off x="1983650" y="3637588"/>
            <a:ext cx="197804" cy="2818656"/>
          </a:xfrm>
          <a:prstGeom prst="rect">
            <a:avLst/>
          </a:prstGeom>
          <a:solidFill>
            <a:srgbClr val="24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24A9E1"/>
              </a:solidFill>
            </a:endParaRPr>
          </a:p>
        </p:txBody>
      </p:sp>
    </p:spTree>
    <p:extLst>
      <p:ext uri="{BB962C8B-B14F-4D97-AF65-F5344CB8AC3E}">
        <p14:creationId xmlns:p14="http://schemas.microsoft.com/office/powerpoint/2010/main" val="62020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rgbClr val="24A9E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2180035"/>
            <a:ext cx="7772400" cy="1021556"/>
          </a:xfrm>
        </p:spPr>
        <p:txBody>
          <a:bodyPr anchor="b">
            <a:normAutofit/>
          </a:bodyPr>
          <a:lstStyle>
            <a:lvl1pPr algn="l">
              <a:defRPr sz="3600" b="1" cap="all">
                <a:solidFill>
                  <a:schemeClr val="bg1"/>
                </a:solidFill>
              </a:defRPr>
            </a:lvl1pPr>
          </a:lstStyle>
          <a:p>
            <a:r>
              <a:rPr lang="fr-FR" dirty="0"/>
              <a:t>Modifiez le style du titre</a:t>
            </a:r>
            <a:endParaRPr lang="fr-CA" dirty="0"/>
          </a:p>
        </p:txBody>
      </p:sp>
      <p:sp>
        <p:nvSpPr>
          <p:cNvPr id="3" name="Espace réservé du texte 2"/>
          <p:cNvSpPr>
            <a:spLocks noGrp="1"/>
          </p:cNvSpPr>
          <p:nvPr>
            <p:ph type="body" idx="1" hasCustomPrompt="1"/>
          </p:nvPr>
        </p:nvSpPr>
        <p:spPr>
          <a:xfrm>
            <a:off x="725208" y="3147814"/>
            <a:ext cx="7772400" cy="112514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F5DE7894-46DE-4F36-A9DF-A0F53B71C117}" type="datetime1">
              <a:rPr lang="fr-CA" smtClean="0"/>
              <a:t>21-04-08</a:t>
            </a:fld>
            <a:endParaRPr lang="fr-CA"/>
          </a:p>
        </p:txBody>
      </p:sp>
      <p:sp>
        <p:nvSpPr>
          <p:cNvPr id="5" name="Espace réservé du pied de page 4"/>
          <p:cNvSpPr>
            <a:spLocks noGrp="1"/>
          </p:cNvSpPr>
          <p:nvPr>
            <p:ph type="ftr" sz="quarter" idx="11"/>
          </p:nvPr>
        </p:nvSpPr>
        <p:spPr/>
        <p:txBody>
          <a:bodyPr/>
          <a:lstStyle/>
          <a:p>
            <a:r>
              <a:rPr lang="fr-CA"/>
              <a:t>Colloque TDO6 – 2021</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10843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a:bodyPr>
          <a:lstStyle>
            <a:lvl1pPr>
              <a:defRPr sz="4000">
                <a:solidFill>
                  <a:srgbClr val="24A9E1"/>
                </a:solidFill>
              </a:defRPr>
            </a:lvl1pPr>
          </a:lstStyle>
          <a:p>
            <a:r>
              <a:rPr lang="fr-FR" dirty="0"/>
              <a:t>Modifiez le style du titre</a:t>
            </a:r>
            <a:endParaRPr lang="fr-CA" dirty="0"/>
          </a:p>
        </p:txBody>
      </p:sp>
      <p:sp>
        <p:nvSpPr>
          <p:cNvPr id="3" name="Espace réservé du contenu 2"/>
          <p:cNvSpPr>
            <a:spLocks noGrp="1"/>
          </p:cNvSpPr>
          <p:nvPr>
            <p:ph sz="half" idx="1" hasCustomPrompt="1"/>
          </p:nvPr>
        </p:nvSpPr>
        <p:spPr>
          <a:xfrm>
            <a:off x="457200" y="1178322"/>
            <a:ext cx="4038600" cy="254555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hasCustomPrompt="1"/>
          </p:nvPr>
        </p:nvSpPr>
        <p:spPr>
          <a:xfrm>
            <a:off x="4648200" y="1178322"/>
            <a:ext cx="4038600" cy="254555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e la date 4"/>
          <p:cNvSpPr>
            <a:spLocks noGrp="1"/>
          </p:cNvSpPr>
          <p:nvPr>
            <p:ph type="dt" sz="half" idx="10"/>
          </p:nvPr>
        </p:nvSpPr>
        <p:spPr/>
        <p:txBody>
          <a:bodyPr/>
          <a:lstStyle/>
          <a:p>
            <a:fld id="{A4A531BF-84CB-4AFF-A509-E83ED95A1526}" type="datetime1">
              <a:rPr lang="fr-CA" smtClean="0"/>
              <a:t>21-04-08</a:t>
            </a:fld>
            <a:endParaRPr lang="fr-CA"/>
          </a:p>
        </p:txBody>
      </p:sp>
      <p:sp>
        <p:nvSpPr>
          <p:cNvPr id="6" name="Espace réservé du pied de page 5"/>
          <p:cNvSpPr>
            <a:spLocks noGrp="1"/>
          </p:cNvSpPr>
          <p:nvPr>
            <p:ph type="ftr" sz="quarter" idx="11"/>
          </p:nvPr>
        </p:nvSpPr>
        <p:spPr/>
        <p:txBody>
          <a:bodyPr/>
          <a:lstStyle/>
          <a:p>
            <a:r>
              <a:rPr lang="fr-CA" dirty="0"/>
              <a:t>Colloque TDO6 – 2021</a:t>
            </a: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0345F6E8-4435-4009-8CFD-D3081C6A7E70}" type="slidenum">
              <a:rPr lang="fr-CA" smtClean="0"/>
              <a:t>‹N°›</a:t>
            </a:fld>
            <a:endParaRPr lang="fr-CA"/>
          </a:p>
        </p:txBody>
      </p:sp>
    </p:spTree>
    <p:extLst>
      <p:ext uri="{BB962C8B-B14F-4D97-AF65-F5344CB8AC3E}">
        <p14:creationId xmlns:p14="http://schemas.microsoft.com/office/powerpoint/2010/main" val="225589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277A5A-FC4A-43DA-88F6-10657B13E4F6}" type="datetime1">
              <a:rPr lang="fr-CA" smtClean="0"/>
              <a:t>21-04-08</a:t>
            </a:fld>
            <a:endParaRPr lang="fr-CA"/>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24A9E1"/>
                </a:solidFill>
              </a:defRPr>
            </a:lvl1pPr>
          </a:lstStyle>
          <a:p>
            <a:r>
              <a:rPr lang="fr-CA" dirty="0"/>
              <a:t>Colloque TDO6 – 2021</a:t>
            </a:r>
          </a:p>
        </p:txBody>
      </p:sp>
    </p:spTree>
    <p:extLst>
      <p:ext uri="{BB962C8B-B14F-4D97-AF65-F5344CB8AC3E}">
        <p14:creationId xmlns:p14="http://schemas.microsoft.com/office/powerpoint/2010/main" val="39462463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49" r:id="rId3"/>
    <p:sldLayoutId id="2147483662" r:id="rId4"/>
    <p:sldLayoutId id="2147483650" r:id="rId5"/>
    <p:sldLayoutId id="2147483661"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3" r:id="rId17"/>
  </p:sldLayoutIdLst>
  <p:hf sldNum="0" hdr="0" dt="0"/>
  <p:txStyles>
    <p:titleStyle>
      <a:lvl1pPr algn="ctr" defTabSz="914400" rtl="0" eaLnBrk="1" latinLnBrk="0" hangingPunct="1">
        <a:spcBef>
          <a:spcPct val="0"/>
        </a:spcBef>
        <a:buNone/>
        <a:defRPr sz="4400" kern="1200">
          <a:solidFill>
            <a:srgbClr val="24A9E1"/>
          </a:solidFill>
          <a:latin typeface="+mj-lt"/>
          <a:ea typeface="+mj-ea"/>
          <a:cs typeface="+mj-cs"/>
        </a:defRPr>
      </a:lvl1pPr>
    </p:titleStyle>
    <p:bodyStyle>
      <a:lvl1pPr marL="342900" indent="-342900" algn="l" defTabSz="914400" rtl="0" eaLnBrk="1" latinLnBrk="0" hangingPunct="1">
        <a:spcBef>
          <a:spcPct val="20000"/>
        </a:spcBef>
        <a:buClr>
          <a:srgbClr val="24A9E1"/>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24A9E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24A9E1"/>
        </a:buClr>
        <a:buSzPct val="8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24A9E1"/>
        </a:buClr>
        <a:buSzPct val="75000"/>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24A9E1"/>
        </a:buClr>
        <a:buSzPct val="6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430A11-B317-B84E-AB8B-B9DCA959FFB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FB59F37-20BB-3546-AD8F-499145CC2E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63017C-7F31-4C40-A0A5-687CD35DAB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CA7C73-4EEB-E041-A180-86E7CE25AA3D}" type="datetimeFigureOut">
              <a:rPr lang="fr-FR" smtClean="0"/>
              <a:t>08/04/2021</a:t>
            </a:fld>
            <a:endParaRPr lang="fr-FR"/>
          </a:p>
        </p:txBody>
      </p:sp>
      <p:sp>
        <p:nvSpPr>
          <p:cNvPr id="5" name="Espace réservé du pied de page 4">
            <a:extLst>
              <a:ext uri="{FF2B5EF4-FFF2-40B4-BE49-F238E27FC236}">
                <a16:creationId xmlns:a16="http://schemas.microsoft.com/office/drawing/2014/main" id="{EBC91514-99BD-7449-A055-10E4242E1BA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4C3296-10FB-9246-AAAC-7A1FD9005AA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77EF5F-BF5E-FF4D-A379-A59BFBBBB51F}" type="slidenum">
              <a:rPr lang="fr-FR" smtClean="0"/>
              <a:t>‹N°›</a:t>
            </a:fld>
            <a:endParaRPr lang="fr-FR"/>
          </a:p>
        </p:txBody>
      </p:sp>
    </p:spTree>
    <p:extLst>
      <p:ext uri="{BB962C8B-B14F-4D97-AF65-F5344CB8AC3E}">
        <p14:creationId xmlns:p14="http://schemas.microsoft.com/office/powerpoint/2010/main" val="28830172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mailto:richard.horton@lancet.com" TargetMode="External"/><Relationship Id="rId2" Type="http://schemas.openxmlformats.org/officeDocument/2006/relationships/hyperlink" Target="http://www.thelancet.com/" TargetMode="External"/><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02A272B-3F52-8E44-A7D7-07DC23B1A8BD}"/>
              </a:ext>
            </a:extLst>
          </p:cNvPr>
          <p:cNvSpPr>
            <a:spLocks noGrp="1"/>
          </p:cNvSpPr>
          <p:nvPr>
            <p:ph type="ftr" sz="quarter" idx="11"/>
          </p:nvPr>
        </p:nvSpPr>
        <p:spPr/>
        <p:txBody>
          <a:bodyPr/>
          <a:lstStyle/>
          <a:p>
            <a:r>
              <a:rPr lang="fr-CA"/>
              <a:t>Colloque TDO6 – 2021</a:t>
            </a:r>
            <a:endParaRPr lang="fr-CA" dirty="0"/>
          </a:p>
        </p:txBody>
      </p:sp>
      <p:pic>
        <p:nvPicPr>
          <p:cNvPr id="6" name="Image 5" descr="Une image contenant texte&#10;&#10;Description générée automatiquement">
            <a:extLst>
              <a:ext uri="{FF2B5EF4-FFF2-40B4-BE49-F238E27FC236}">
                <a16:creationId xmlns:a16="http://schemas.microsoft.com/office/drawing/2014/main" id="{7C04E8D8-1105-D645-AE9F-2A0698EFE5CA}"/>
              </a:ext>
            </a:extLst>
          </p:cNvPr>
          <p:cNvPicPr>
            <a:picLocks noChangeAspect="1"/>
          </p:cNvPicPr>
          <p:nvPr/>
        </p:nvPicPr>
        <p:blipFill rotWithShape="1">
          <a:blip r:embed="rId2">
            <a:extLst>
              <a:ext uri="{28A0092B-C50C-407E-A947-70E740481C1C}">
                <a14:useLocalDpi xmlns:a14="http://schemas.microsoft.com/office/drawing/2010/main" val="0"/>
              </a:ext>
            </a:extLst>
          </a:blip>
          <a:srcRect b="8631"/>
          <a:stretch/>
        </p:blipFill>
        <p:spPr>
          <a:xfrm>
            <a:off x="0" y="482993"/>
            <a:ext cx="9144000" cy="3816949"/>
          </a:xfrm>
          <a:prstGeom prst="rect">
            <a:avLst/>
          </a:prstGeom>
        </p:spPr>
      </p:pic>
    </p:spTree>
    <p:extLst>
      <p:ext uri="{BB962C8B-B14F-4D97-AF65-F5344CB8AC3E}">
        <p14:creationId xmlns:p14="http://schemas.microsoft.com/office/powerpoint/2010/main" val="163051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60D7B2-EA6D-4A55-AB8B-4DE8AEC1A6BD}"/>
              </a:ext>
            </a:extLst>
          </p:cNvPr>
          <p:cNvSpPr>
            <a:spLocks noGrp="1"/>
          </p:cNvSpPr>
          <p:nvPr>
            <p:ph type="title"/>
          </p:nvPr>
        </p:nvSpPr>
        <p:spPr/>
        <p:txBody>
          <a:bodyPr/>
          <a:lstStyle/>
          <a:p>
            <a:r>
              <a:rPr lang="fr-FR" dirty="0"/>
              <a:t>Conclusions et </a:t>
            </a:r>
            <a:r>
              <a:rPr lang="fr-FR" dirty="0" err="1"/>
              <a:t>Retex</a:t>
            </a:r>
            <a:endParaRPr lang="fr-FR" dirty="0"/>
          </a:p>
        </p:txBody>
      </p:sp>
      <p:sp>
        <p:nvSpPr>
          <p:cNvPr id="3" name="Espace réservé du contenu 2">
            <a:extLst>
              <a:ext uri="{FF2B5EF4-FFF2-40B4-BE49-F238E27FC236}">
                <a16:creationId xmlns:a16="http://schemas.microsoft.com/office/drawing/2014/main" id="{71E92209-4309-40E8-BDE6-E00F4654FC9C}"/>
              </a:ext>
            </a:extLst>
          </p:cNvPr>
          <p:cNvSpPr>
            <a:spLocks noGrp="1"/>
          </p:cNvSpPr>
          <p:nvPr>
            <p:ph idx="1"/>
          </p:nvPr>
        </p:nvSpPr>
        <p:spPr>
          <a:xfrm>
            <a:off x="457200" y="1200151"/>
            <a:ext cx="8229600" cy="3567112"/>
          </a:xfrm>
        </p:spPr>
        <p:txBody>
          <a:bodyPr>
            <a:normAutofit fontScale="70000" lnSpcReduction="20000"/>
          </a:bodyPr>
          <a:lstStyle/>
          <a:p>
            <a:r>
              <a:rPr lang="fr-FR" dirty="0"/>
              <a:t>Approvisionnement maintenu en MSO grâce à une mobilisation générale (patients, professionnels, industriels, institutionnels…) et à une utilisation élargie des téléconsultations et de la télétransmission (ordonnances)</a:t>
            </a:r>
          </a:p>
          <a:p>
            <a:r>
              <a:rPr lang="fr-FR" dirty="0"/>
              <a:t>Accessibilité paradoxalement facilitée</a:t>
            </a:r>
          </a:p>
          <a:p>
            <a:r>
              <a:rPr lang="fr-FR" dirty="0"/>
              <a:t>Augmentation méthadone (CSAPA) : + 44 % (mars 2020/2019) ! </a:t>
            </a:r>
          </a:p>
          <a:p>
            <a:r>
              <a:rPr lang="fr-FR" dirty="0"/>
              <a:t>Arrivée de nouveaux patients au début du confinement :</a:t>
            </a:r>
          </a:p>
          <a:p>
            <a:pPr lvl="1"/>
            <a:r>
              <a:rPr lang="fr-FR" dirty="0"/>
              <a:t>Amélioration de l’accès aux soins pour des personnes éloignées du soin (social, géographie…) : leçons à retenir pour l’après-COVID</a:t>
            </a:r>
          </a:p>
          <a:p>
            <a:pPr lvl="1"/>
            <a:r>
              <a:rPr lang="fr-FR" dirty="0"/>
              <a:t>Initiations méthadone et sulfate de morphine</a:t>
            </a:r>
          </a:p>
          <a:p>
            <a:r>
              <a:rPr lang="fr-FR" dirty="0"/>
              <a:t>Augmentation de diffusion de la naloxone mais OD</a:t>
            </a:r>
          </a:p>
          <a:p>
            <a:r>
              <a:rPr lang="fr-FR" dirty="0"/>
              <a:t>Relais vers les pharmacies d’officine plus fréquents et durables, idée à poursuivre (accessibilité en milieu rural…)</a:t>
            </a:r>
          </a:p>
          <a:p>
            <a:r>
              <a:rPr lang="fr-FR" dirty="0"/>
              <a:t>TAO alternatifs ? Groupe de travail ANSM (morphine LP, orale et injectable)</a:t>
            </a:r>
          </a:p>
          <a:p>
            <a:r>
              <a:rPr lang="fr-FR" dirty="0"/>
              <a:t>Prise en charge globale</a:t>
            </a:r>
          </a:p>
        </p:txBody>
      </p:sp>
      <p:sp>
        <p:nvSpPr>
          <p:cNvPr id="4" name="Espace réservé du pied de page 3">
            <a:extLst>
              <a:ext uri="{FF2B5EF4-FFF2-40B4-BE49-F238E27FC236}">
                <a16:creationId xmlns:a16="http://schemas.microsoft.com/office/drawing/2014/main" id="{DB99AB40-4D23-4D7F-BA64-FD9B025E4C80}"/>
              </a:ext>
            </a:extLst>
          </p:cNvPr>
          <p:cNvSpPr>
            <a:spLocks noGrp="1"/>
          </p:cNvSpPr>
          <p:nvPr>
            <p:ph type="ftr" sz="quarter" idx="11"/>
          </p:nvPr>
        </p:nvSpPr>
        <p:spPr/>
        <p:txBody>
          <a:bodyPr/>
          <a:lstStyle/>
          <a:p>
            <a:r>
              <a:rPr lang="fr-CA"/>
              <a:t>Colloque TDO6 – 2021</a:t>
            </a:r>
            <a:endParaRPr lang="fr-CA" dirty="0"/>
          </a:p>
        </p:txBody>
      </p:sp>
    </p:spTree>
    <p:extLst>
      <p:ext uri="{BB962C8B-B14F-4D97-AF65-F5344CB8AC3E}">
        <p14:creationId xmlns:p14="http://schemas.microsoft.com/office/powerpoint/2010/main" val="233232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38"/>
            <a:ext cx="9144000" cy="5164038"/>
          </a:xfrm>
          <a:prstGeom prst="rect">
            <a:avLst/>
          </a:prstGeom>
          <a:solidFill>
            <a:srgbClr val="24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ext Placeholder 5">
            <a:extLst>
              <a:ext uri="{FF2B5EF4-FFF2-40B4-BE49-F238E27FC236}">
                <a16:creationId xmlns:a16="http://schemas.microsoft.com/office/drawing/2014/main" id="{348362CB-F41D-164B-BAC7-F91A6E68A2AC}"/>
              </a:ext>
            </a:extLst>
          </p:cNvPr>
          <p:cNvSpPr txBox="1">
            <a:spLocks/>
          </p:cNvSpPr>
          <p:nvPr/>
        </p:nvSpPr>
        <p:spPr>
          <a:xfrm>
            <a:off x="2482313" y="4299942"/>
            <a:ext cx="4179375" cy="3564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2000" i="1" dirty="0">
                <a:solidFill>
                  <a:schemeClr val="bg1"/>
                </a:solidFill>
              </a:rPr>
              <a:t>Par Jean-Michel </a:t>
            </a:r>
            <a:r>
              <a:rPr lang="fr-CA" sz="2000" i="1" dirty="0" err="1">
                <a:solidFill>
                  <a:schemeClr val="bg1"/>
                </a:solidFill>
              </a:rPr>
              <a:t>Delile</a:t>
            </a:r>
            <a:endParaRPr lang="fr-CA" sz="2000" i="1" dirty="0">
              <a:solidFill>
                <a:schemeClr val="bg1"/>
              </a:solidFill>
            </a:endParaRPr>
          </a:p>
        </p:txBody>
      </p:sp>
      <p:sp>
        <p:nvSpPr>
          <p:cNvPr id="7" name="Titre 6"/>
          <p:cNvSpPr>
            <a:spLocks noGrp="1"/>
          </p:cNvSpPr>
          <p:nvPr>
            <p:ph type="ctrTitle"/>
          </p:nvPr>
        </p:nvSpPr>
        <p:spPr>
          <a:xfrm>
            <a:off x="737574" y="2499742"/>
            <a:ext cx="7668852" cy="1679008"/>
          </a:xfrm>
        </p:spPr>
        <p:txBody>
          <a:bodyPr>
            <a:noAutofit/>
          </a:bodyPr>
          <a:lstStyle/>
          <a:p>
            <a:r>
              <a:rPr lang="fr-CA" sz="3200" b="1" dirty="0">
                <a:solidFill>
                  <a:schemeClr val="bg1"/>
                </a:solidFill>
              </a:rPr>
              <a:t>Médicament de substitution aux opioïdes (MSO) (TAO) en France, retour d’expérience en temps d’épidémie</a:t>
            </a:r>
          </a:p>
        </p:txBody>
      </p:sp>
      <p:cxnSp>
        <p:nvCxnSpPr>
          <p:cNvPr id="10" name="Connecteur droit 9"/>
          <p:cNvCxnSpPr>
            <a:cxnSpLocks/>
          </p:cNvCxnSpPr>
          <p:nvPr/>
        </p:nvCxnSpPr>
        <p:spPr>
          <a:xfrm>
            <a:off x="3166230" y="4155926"/>
            <a:ext cx="28115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9DD56194-4846-45E0-813B-038C3212D2A1}"/>
              </a:ext>
            </a:extLst>
          </p:cNvPr>
          <p:cNvPicPr>
            <a:picLocks noChangeAspect="1"/>
          </p:cNvPicPr>
          <p:nvPr/>
        </p:nvPicPr>
        <p:blipFill rotWithShape="1">
          <a:blip r:embed="rId2">
            <a:extLst>
              <a:ext uri="{28A0092B-C50C-407E-A947-70E740481C1C}">
                <a14:useLocalDpi xmlns:a14="http://schemas.microsoft.com/office/drawing/2010/main" val="0"/>
              </a:ext>
            </a:extLst>
          </a:blip>
          <a:srcRect l="63175" t="79983" r="21219" b="5239"/>
          <a:stretch/>
        </p:blipFill>
        <p:spPr>
          <a:xfrm>
            <a:off x="107504" y="4371950"/>
            <a:ext cx="1250452" cy="592082"/>
          </a:xfrm>
          <a:prstGeom prst="rect">
            <a:avLst/>
          </a:prstGeom>
        </p:spPr>
      </p:pic>
      <p:pic>
        <p:nvPicPr>
          <p:cNvPr id="14" name="Image 13">
            <a:extLst>
              <a:ext uri="{FF2B5EF4-FFF2-40B4-BE49-F238E27FC236}">
                <a16:creationId xmlns:a16="http://schemas.microsoft.com/office/drawing/2014/main" id="{F3541B93-2C8F-4B3C-8139-9B4398097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509" t="69361" b="573"/>
          <a:stretch/>
        </p:blipFill>
        <p:spPr>
          <a:xfrm>
            <a:off x="7666446" y="4155926"/>
            <a:ext cx="1477553" cy="987574"/>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CE5AA4EF-B56B-41DC-A637-03CDDD90A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38"/>
            <a:ext cx="9144000" cy="2569464"/>
          </a:xfrm>
          <a:prstGeom prst="rect">
            <a:avLst/>
          </a:prstGeom>
        </p:spPr>
      </p:pic>
    </p:spTree>
    <p:extLst>
      <p:ext uri="{BB962C8B-B14F-4D97-AF65-F5344CB8AC3E}">
        <p14:creationId xmlns:p14="http://schemas.microsoft.com/office/powerpoint/2010/main" val="286038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5A953-0719-4215-A2F7-6715BCD4113D}"/>
              </a:ext>
            </a:extLst>
          </p:cNvPr>
          <p:cNvSpPr>
            <a:spLocks noGrp="1"/>
          </p:cNvSpPr>
          <p:nvPr>
            <p:ph type="title"/>
          </p:nvPr>
        </p:nvSpPr>
        <p:spPr/>
        <p:txBody>
          <a:bodyPr/>
          <a:lstStyle/>
          <a:p>
            <a:r>
              <a:rPr lang="fr-CA" dirty="0"/>
              <a:t>MSO en France, contexte</a:t>
            </a:r>
          </a:p>
        </p:txBody>
      </p:sp>
      <p:sp>
        <p:nvSpPr>
          <p:cNvPr id="3" name="Espace réservé du contenu 2">
            <a:extLst>
              <a:ext uri="{FF2B5EF4-FFF2-40B4-BE49-F238E27FC236}">
                <a16:creationId xmlns:a16="http://schemas.microsoft.com/office/drawing/2014/main" id="{1837DE78-41D9-4BCE-9D10-567AC5C82BBB}"/>
              </a:ext>
            </a:extLst>
          </p:cNvPr>
          <p:cNvSpPr>
            <a:spLocks noGrp="1"/>
          </p:cNvSpPr>
          <p:nvPr>
            <p:ph idx="1"/>
          </p:nvPr>
        </p:nvSpPr>
        <p:spPr>
          <a:xfrm>
            <a:off x="457200" y="1203598"/>
            <a:ext cx="8229600" cy="3563665"/>
          </a:xfrm>
        </p:spPr>
        <p:txBody>
          <a:bodyPr>
            <a:normAutofit/>
          </a:bodyPr>
          <a:lstStyle/>
          <a:p>
            <a:pPr algn="l"/>
            <a:r>
              <a:rPr lang="fr-FR" sz="1800" dirty="0">
                <a:solidFill>
                  <a:srgbClr val="000000"/>
                </a:solidFill>
                <a:latin typeface="Eurocrat"/>
              </a:rPr>
              <a:t>En France en 2017</a:t>
            </a:r>
            <a:r>
              <a:rPr lang="fr-FR" sz="1800" b="0" i="0" u="none" strike="noStrike" baseline="0" dirty="0">
                <a:solidFill>
                  <a:srgbClr val="000000"/>
                </a:solidFill>
                <a:latin typeface="Eurocrat"/>
              </a:rPr>
              <a:t>, 162 500 personnes ont bénéficié</a:t>
            </a:r>
            <a:r>
              <a:rPr lang="fr-FR" sz="1800" dirty="0">
                <a:solidFill>
                  <a:srgbClr val="000000"/>
                </a:solidFill>
                <a:latin typeface="Eurocrat"/>
              </a:rPr>
              <a:t> </a:t>
            </a:r>
            <a:r>
              <a:rPr lang="fr-FR" sz="1800" b="0" i="0" u="none" strike="noStrike" baseline="0" dirty="0">
                <a:solidFill>
                  <a:srgbClr val="000000"/>
                </a:solidFill>
                <a:latin typeface="Eurocrat"/>
              </a:rPr>
              <a:t>d’un remboursement de MSO délivrés en ville ; soit 2,2/1 000 assurés sociaux.</a:t>
            </a:r>
          </a:p>
          <a:p>
            <a:pPr algn="l"/>
            <a:r>
              <a:rPr lang="fr-FR" sz="1800" dirty="0">
                <a:solidFill>
                  <a:srgbClr val="000000"/>
                </a:solidFill>
                <a:latin typeface="Eurocrat"/>
              </a:rPr>
              <a:t>B</a:t>
            </a:r>
            <a:r>
              <a:rPr lang="fr-FR" sz="1800" b="0" i="0" u="none" strike="noStrike" baseline="0" dirty="0">
                <a:solidFill>
                  <a:srgbClr val="000000"/>
                </a:solidFill>
                <a:latin typeface="Eurocrat"/>
              </a:rPr>
              <a:t>uprénorphine haut dosage (BHD</a:t>
            </a:r>
            <a:r>
              <a:rPr lang="fr-FR" sz="1800" dirty="0">
                <a:solidFill>
                  <a:srgbClr val="000000"/>
                </a:solidFill>
                <a:latin typeface="Eurocrat"/>
              </a:rPr>
              <a:t>, </a:t>
            </a:r>
            <a:r>
              <a:rPr lang="fr-FR" sz="1800" b="0" i="0" u="none" strike="noStrike" baseline="0" dirty="0">
                <a:solidFill>
                  <a:srgbClr val="000000"/>
                </a:solidFill>
                <a:latin typeface="Eurocrat"/>
              </a:rPr>
              <a:t>hors </a:t>
            </a:r>
            <a:r>
              <a:rPr lang="fr-FR" sz="1800" b="0" i="0" u="none" strike="noStrike" baseline="0" dirty="0" err="1">
                <a:solidFill>
                  <a:srgbClr val="000000"/>
                </a:solidFill>
                <a:latin typeface="Eurocrat"/>
              </a:rPr>
              <a:t>Suboxone</a:t>
            </a:r>
            <a:r>
              <a:rPr lang="fr-FR" sz="1800" b="0" i="0" u="none" strike="noStrike" baseline="0" dirty="0">
                <a:solidFill>
                  <a:srgbClr val="000000"/>
                </a:solidFill>
                <a:latin typeface="Eurocrat"/>
              </a:rPr>
              <a:t>) : 61 % (99 500 personnes)</a:t>
            </a:r>
          </a:p>
          <a:p>
            <a:pPr algn="l"/>
            <a:r>
              <a:rPr lang="fr-FR" sz="1800" dirty="0">
                <a:solidFill>
                  <a:srgbClr val="000000"/>
                </a:solidFill>
                <a:latin typeface="Eurocrat"/>
              </a:rPr>
              <a:t>M</a:t>
            </a:r>
            <a:r>
              <a:rPr lang="fr-FR" sz="1800" b="0" i="0" u="none" strike="noStrike" baseline="0" dirty="0">
                <a:solidFill>
                  <a:srgbClr val="000000"/>
                </a:solidFill>
                <a:latin typeface="Eurocrat"/>
              </a:rPr>
              <a:t>éthadone : 38 % (61 500 personnes) dont plus de la moitié (57 %) sous forme de gélules</a:t>
            </a:r>
          </a:p>
          <a:p>
            <a:pPr algn="l"/>
            <a:r>
              <a:rPr lang="fr-FR" sz="1800" b="0" i="0" u="none" strike="noStrike" baseline="0" dirty="0" err="1">
                <a:solidFill>
                  <a:srgbClr val="000000"/>
                </a:solidFill>
                <a:latin typeface="Eurocrat"/>
              </a:rPr>
              <a:t>Suboxone</a:t>
            </a:r>
            <a:r>
              <a:rPr lang="fr-FR" sz="1800" b="0" i="0" u="none" strike="noStrike" baseline="0" dirty="0">
                <a:solidFill>
                  <a:srgbClr val="000000"/>
                </a:solidFill>
                <a:latin typeface="Eurocrat"/>
              </a:rPr>
              <a:t> (</a:t>
            </a:r>
            <a:r>
              <a:rPr lang="it-IT" sz="1800" b="0" i="0" u="none" strike="noStrike" baseline="0" dirty="0">
                <a:solidFill>
                  <a:srgbClr val="000000"/>
                </a:solidFill>
                <a:latin typeface="Eurocrat"/>
              </a:rPr>
              <a:t>buprenorphine/naloxone) :</a:t>
            </a:r>
            <a:r>
              <a:rPr lang="fr-FR" sz="1800" b="0" i="0" u="none" strike="noStrike" baseline="0" dirty="0">
                <a:solidFill>
                  <a:srgbClr val="000000"/>
                </a:solidFill>
                <a:latin typeface="Eurocrat"/>
              </a:rPr>
              <a:t> 5 % (7 500 personnes)</a:t>
            </a:r>
          </a:p>
          <a:p>
            <a:pPr algn="l"/>
            <a:r>
              <a:rPr lang="fr-FR" sz="1800" dirty="0">
                <a:solidFill>
                  <a:srgbClr val="000000"/>
                </a:solidFill>
                <a:latin typeface="Eurocrat"/>
              </a:rPr>
              <a:t>CSAPA : 52 000 patients bénéficient d’un MSO (36 000 méthadone, 16 000 BHD)</a:t>
            </a:r>
          </a:p>
          <a:p>
            <a:pPr algn="l"/>
            <a:r>
              <a:rPr lang="fr-FR" sz="1800" dirty="0">
                <a:solidFill>
                  <a:srgbClr val="000000"/>
                </a:solidFill>
                <a:latin typeface="Eurocrat"/>
              </a:rPr>
              <a:t>Différences de réglementation : prescription et dispensation initiales de méthadone limitées aux CSAPA (possibilité de relais en ville), prescription et délivrance de BHD possibles d’emblée en ville (MG et pharmacies)</a:t>
            </a:r>
          </a:p>
          <a:p>
            <a:pPr algn="l"/>
            <a:endParaRPr lang="fr-CA" dirty="0"/>
          </a:p>
        </p:txBody>
      </p:sp>
      <p:sp>
        <p:nvSpPr>
          <p:cNvPr id="4" name="Espace réservé du pied de page 3">
            <a:extLst>
              <a:ext uri="{FF2B5EF4-FFF2-40B4-BE49-F238E27FC236}">
                <a16:creationId xmlns:a16="http://schemas.microsoft.com/office/drawing/2014/main" id="{71961BB1-ECEC-41C2-A605-E4A26ECA367F}"/>
              </a:ext>
            </a:extLst>
          </p:cNvPr>
          <p:cNvSpPr>
            <a:spLocks noGrp="1"/>
          </p:cNvSpPr>
          <p:nvPr>
            <p:ph type="ftr" sz="quarter" idx="11"/>
          </p:nvPr>
        </p:nvSpPr>
        <p:spPr/>
        <p:txBody>
          <a:bodyPr/>
          <a:lstStyle/>
          <a:p>
            <a:r>
              <a:rPr lang="fr-CA"/>
              <a:t>Colloque TDO6 – 2021</a:t>
            </a:r>
            <a:endParaRPr lang="fr-CA" dirty="0"/>
          </a:p>
        </p:txBody>
      </p:sp>
    </p:spTree>
    <p:extLst>
      <p:ext uri="{BB962C8B-B14F-4D97-AF65-F5344CB8AC3E}">
        <p14:creationId xmlns:p14="http://schemas.microsoft.com/office/powerpoint/2010/main" val="56324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3988E-559A-42D5-A219-59D1A0B1AAAD}"/>
              </a:ext>
            </a:extLst>
          </p:cNvPr>
          <p:cNvSpPr>
            <a:spLocks noGrp="1"/>
          </p:cNvSpPr>
          <p:nvPr>
            <p:ph type="title"/>
          </p:nvPr>
        </p:nvSpPr>
        <p:spPr/>
        <p:txBody>
          <a:bodyPr>
            <a:normAutofit/>
          </a:bodyPr>
          <a:lstStyle/>
          <a:p>
            <a:r>
              <a:rPr lang="fr-FR" dirty="0"/>
              <a:t>COVID et approvisionnement en MSO</a:t>
            </a:r>
          </a:p>
        </p:txBody>
      </p:sp>
      <p:sp>
        <p:nvSpPr>
          <p:cNvPr id="3" name="Espace réservé du contenu 2">
            <a:extLst>
              <a:ext uri="{FF2B5EF4-FFF2-40B4-BE49-F238E27FC236}">
                <a16:creationId xmlns:a16="http://schemas.microsoft.com/office/drawing/2014/main" id="{F9A5EC8C-EC84-4A36-9E82-830B674187CA}"/>
              </a:ext>
            </a:extLst>
          </p:cNvPr>
          <p:cNvSpPr>
            <a:spLocks noGrp="1"/>
          </p:cNvSpPr>
          <p:nvPr>
            <p:ph idx="1"/>
          </p:nvPr>
        </p:nvSpPr>
        <p:spPr>
          <a:xfrm>
            <a:off x="457200" y="1200150"/>
            <a:ext cx="8229600" cy="3737371"/>
          </a:xfrm>
        </p:spPr>
        <p:txBody>
          <a:bodyPr>
            <a:normAutofit/>
          </a:bodyPr>
          <a:lstStyle/>
          <a:p>
            <a:r>
              <a:rPr lang="fr-FR" sz="1600" dirty="0"/>
              <a:t>Durant le confinement lors de l’Etat d’urgence sanitaire, les règles de prescription et de délivrance des MSO ont été rapidement assouplies pour prévenir des difficultés d’approvisionnement des MSO. Echanges rapides et fructueux DGS/FA</a:t>
            </a:r>
          </a:p>
          <a:p>
            <a:r>
              <a:rPr lang="fr-FR" sz="1600" dirty="0"/>
              <a:t>Téléconsultations, ordonnances par fax ou courriel </a:t>
            </a:r>
          </a:p>
          <a:p>
            <a:r>
              <a:rPr lang="fr-FR" sz="1600" dirty="0"/>
              <a:t>Plusieurs arrêtés (19 mars, 23 mars et 1er avril 2020) ont autorisé les pharmaciens à renouveler d’eux-mêmes les délivrances de MSO et de stupéfiants (jusqu’au 31 mai 2020) à l’issue de la durée de validité de la dernière ordonnance (si traitement d’au moins 3 mois). </a:t>
            </a:r>
          </a:p>
          <a:p>
            <a:r>
              <a:rPr lang="fr-FR" sz="1600" dirty="0"/>
              <a:t>Modalités de fractionnement inchangées et chevauchement impossible, pour limiter la constitution de stocks.</a:t>
            </a:r>
          </a:p>
          <a:p>
            <a:r>
              <a:rPr lang="fr-FR" sz="1600" dirty="0"/>
              <a:t>Les commandes de MSO par les pharmacies d’officine ont été analysées durant cette période (17/03 au 11/05/2020) afin d’étudier l’influence du confinement : </a:t>
            </a:r>
          </a:p>
          <a:p>
            <a:pPr lvl="1"/>
            <a:r>
              <a:rPr lang="fr-FR" sz="1300" dirty="0"/>
              <a:t>Pas de diminution : les ventes de MSO ont même été en légère augmentation : + 1,8 %</a:t>
            </a:r>
          </a:p>
          <a:p>
            <a:pPr lvl="1"/>
            <a:r>
              <a:rPr lang="fr-FR" sz="1300" dirty="0"/>
              <a:t>Augmentation due à la méthadone : + 10 %</a:t>
            </a:r>
          </a:p>
        </p:txBody>
      </p:sp>
      <p:sp>
        <p:nvSpPr>
          <p:cNvPr id="4" name="Espace réservé du pied de page 3">
            <a:extLst>
              <a:ext uri="{FF2B5EF4-FFF2-40B4-BE49-F238E27FC236}">
                <a16:creationId xmlns:a16="http://schemas.microsoft.com/office/drawing/2014/main" id="{0875D28D-CE86-4A62-9E04-D58BD0CFEC55}"/>
              </a:ext>
            </a:extLst>
          </p:cNvPr>
          <p:cNvSpPr>
            <a:spLocks noGrp="1"/>
          </p:cNvSpPr>
          <p:nvPr>
            <p:ph type="ftr" sz="quarter" idx="11"/>
          </p:nvPr>
        </p:nvSpPr>
        <p:spPr/>
        <p:txBody>
          <a:bodyPr/>
          <a:lstStyle/>
          <a:p>
            <a:r>
              <a:rPr lang="fr-CA"/>
              <a:t>Colloque TDO6 – 2021</a:t>
            </a:r>
            <a:endParaRPr lang="fr-CA" dirty="0"/>
          </a:p>
        </p:txBody>
      </p:sp>
    </p:spTree>
    <p:extLst>
      <p:ext uri="{BB962C8B-B14F-4D97-AF65-F5344CB8AC3E}">
        <p14:creationId xmlns:p14="http://schemas.microsoft.com/office/powerpoint/2010/main" val="138463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5D1FDFB-A315-4291-80CA-22B0E7B233C1}"/>
              </a:ext>
            </a:extLst>
          </p:cNvPr>
          <p:cNvSpPr>
            <a:spLocks noGrp="1"/>
          </p:cNvSpPr>
          <p:nvPr>
            <p:ph type="title"/>
          </p:nvPr>
        </p:nvSpPr>
        <p:spPr>
          <a:xfrm>
            <a:off x="899592" y="850404"/>
            <a:ext cx="4176464" cy="857250"/>
          </a:xfrm>
        </p:spPr>
        <p:txBody>
          <a:bodyPr/>
          <a:lstStyle/>
          <a:p>
            <a:r>
              <a:rPr lang="en-US" dirty="0"/>
              <a:t>Pic </a:t>
            </a:r>
            <a:r>
              <a:rPr lang="en-US" dirty="0" err="1"/>
              <a:t>méthadone</a:t>
            </a:r>
            <a:r>
              <a:rPr lang="en-US" dirty="0"/>
              <a:t> </a:t>
            </a:r>
            <a:br>
              <a:rPr lang="en-US" dirty="0"/>
            </a:br>
            <a:r>
              <a:rPr lang="en-US" dirty="0" err="1"/>
              <a:t>en</a:t>
            </a:r>
            <a:r>
              <a:rPr lang="en-US" dirty="0"/>
              <a:t> mars 2020</a:t>
            </a:r>
          </a:p>
        </p:txBody>
      </p:sp>
      <p:sp>
        <p:nvSpPr>
          <p:cNvPr id="2" name="Espace réservé du pied de page 1">
            <a:extLst>
              <a:ext uri="{FF2B5EF4-FFF2-40B4-BE49-F238E27FC236}">
                <a16:creationId xmlns:a16="http://schemas.microsoft.com/office/drawing/2014/main" id="{FAFD9086-2BD0-46D9-9825-E7417F75E35A}"/>
              </a:ext>
            </a:extLst>
          </p:cNvPr>
          <p:cNvSpPr>
            <a:spLocks noGrp="1"/>
          </p:cNvSpPr>
          <p:nvPr>
            <p:ph type="ftr" sz="quarter" idx="11"/>
          </p:nvPr>
        </p:nvSpPr>
        <p:spPr>
          <a:xfrm>
            <a:off x="3124200" y="4767263"/>
            <a:ext cx="2895600" cy="273844"/>
          </a:xfrm>
        </p:spPr>
        <p:txBody>
          <a:bodyPr anchor="ctr">
            <a:normAutofit/>
          </a:bodyPr>
          <a:lstStyle/>
          <a:p>
            <a:pPr>
              <a:lnSpc>
                <a:spcPct val="90000"/>
              </a:lnSpc>
              <a:spcAft>
                <a:spcPts val="600"/>
              </a:spcAft>
            </a:pPr>
            <a:r>
              <a:rPr lang="fr-CA"/>
              <a:t>Colloque TDO6 – 2021</a:t>
            </a:r>
          </a:p>
        </p:txBody>
      </p:sp>
      <p:sp>
        <p:nvSpPr>
          <p:cNvPr id="17" name="Text Placeholder 4">
            <a:extLst>
              <a:ext uri="{FF2B5EF4-FFF2-40B4-BE49-F238E27FC236}">
                <a16:creationId xmlns:a16="http://schemas.microsoft.com/office/drawing/2014/main" id="{13A3B2DF-3DCB-4397-A9A1-2B8D25DFC4C8}"/>
              </a:ext>
            </a:extLst>
          </p:cNvPr>
          <p:cNvSpPr>
            <a:spLocks noGrp="1"/>
          </p:cNvSpPr>
          <p:nvPr>
            <p:ph type="body" idx="1"/>
          </p:nvPr>
        </p:nvSpPr>
        <p:spPr>
          <a:xfrm>
            <a:off x="899592" y="1650901"/>
            <a:ext cx="4176464" cy="479822"/>
          </a:xfrm>
        </p:spPr>
        <p:txBody>
          <a:bodyPr>
            <a:normAutofit lnSpcReduction="10000"/>
          </a:bodyPr>
          <a:lstStyle/>
          <a:p>
            <a:r>
              <a:rPr lang="en-US" dirty="0" err="1"/>
              <a:t>Réplique</a:t>
            </a:r>
            <a:r>
              <a:rPr lang="en-US" dirty="0"/>
              <a:t> </a:t>
            </a:r>
            <a:r>
              <a:rPr lang="en-US" dirty="0" err="1"/>
              <a:t>en</a:t>
            </a:r>
            <a:r>
              <a:rPr lang="en-US" dirty="0"/>
              <a:t> </a:t>
            </a:r>
            <a:r>
              <a:rPr lang="en-US" dirty="0" err="1"/>
              <a:t>août</a:t>
            </a:r>
            <a:r>
              <a:rPr lang="en-US" dirty="0"/>
              <a:t> (+ 15 % </a:t>
            </a:r>
            <a:r>
              <a:rPr lang="en-US" dirty="0" err="1"/>
              <a:t>gélules</a:t>
            </a:r>
            <a:r>
              <a:rPr lang="en-US" dirty="0"/>
              <a:t>)</a:t>
            </a:r>
          </a:p>
          <a:p>
            <a:r>
              <a:rPr lang="en-US" sz="800" dirty="0"/>
              <a:t>(</a:t>
            </a:r>
            <a:r>
              <a:rPr lang="en-US" sz="800" dirty="0" err="1"/>
              <a:t>Données</a:t>
            </a:r>
            <a:r>
              <a:rPr lang="en-US" sz="800" dirty="0"/>
              <a:t> </a:t>
            </a:r>
            <a:r>
              <a:rPr lang="en-US" sz="800" dirty="0" err="1"/>
              <a:t>Bouchara-Recordati</a:t>
            </a:r>
            <a:r>
              <a:rPr lang="en-US" sz="800" dirty="0"/>
              <a:t>)</a:t>
            </a:r>
            <a:endParaRPr lang="en-US" dirty="0"/>
          </a:p>
        </p:txBody>
      </p:sp>
      <p:sp>
        <p:nvSpPr>
          <p:cNvPr id="19" name="Content Placeholder 5">
            <a:extLst>
              <a:ext uri="{FF2B5EF4-FFF2-40B4-BE49-F238E27FC236}">
                <a16:creationId xmlns:a16="http://schemas.microsoft.com/office/drawing/2014/main" id="{BFCBE0B2-A3AB-4E38-B5C3-B181D4D23B05}"/>
              </a:ext>
            </a:extLst>
          </p:cNvPr>
          <p:cNvSpPr>
            <a:spLocks noGrp="1"/>
          </p:cNvSpPr>
          <p:nvPr>
            <p:ph sz="half" idx="2"/>
          </p:nvPr>
        </p:nvSpPr>
        <p:spPr>
          <a:xfrm>
            <a:off x="899592" y="2211710"/>
            <a:ext cx="4176464" cy="2719909"/>
          </a:xfrm>
        </p:spPr>
        <p:txBody>
          <a:bodyPr>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
                <a:srgbClr val="24A9E1"/>
              </a:buClr>
              <a:buSzTx/>
              <a:buFont typeface="Arial" panose="020B0604020202020204" pitchFamily="34" charset="0"/>
              <a:buChar char="•"/>
              <a:tabLst/>
              <a:defRPr/>
            </a:pPr>
            <a:r>
              <a:rPr lang="fr-FR" sz="4500" dirty="0">
                <a:solidFill>
                  <a:prstClr val="black"/>
                </a:solidFill>
                <a:latin typeface="Calibri"/>
              </a:rPr>
              <a:t>Prescriptions de précaution</a:t>
            </a:r>
          </a:p>
          <a:p>
            <a:pPr marL="342900" marR="0" lvl="0" indent="-342900" algn="l" defTabSz="914400" rtl="0" eaLnBrk="1" fontAlgn="auto" latinLnBrk="0" hangingPunct="1">
              <a:lnSpc>
                <a:spcPct val="100000"/>
              </a:lnSpc>
              <a:spcBef>
                <a:spcPct val="20000"/>
              </a:spcBef>
              <a:spcAft>
                <a:spcPts val="0"/>
              </a:spcAft>
              <a:buClr>
                <a:srgbClr val="24A9E1"/>
              </a:buClr>
              <a:buSzTx/>
              <a:buFont typeface="Arial" panose="020B0604020202020204" pitchFamily="34" charset="0"/>
              <a:buChar char="•"/>
              <a:tabLst/>
              <a:defRPr/>
            </a:pPr>
            <a:r>
              <a:rPr lang="fr-FR" sz="4500" dirty="0">
                <a:solidFill>
                  <a:prstClr val="black"/>
                </a:solidFill>
                <a:latin typeface="Calibri"/>
              </a:rPr>
              <a:t>R</a:t>
            </a:r>
            <a:r>
              <a:rPr kumimoji="0" lang="fr-FR" sz="4500" b="0" i="0" u="none" strike="noStrike" kern="1200" cap="none" spc="0" normalizeH="0" baseline="0" noProof="0" dirty="0">
                <a:ln>
                  <a:noFill/>
                </a:ln>
                <a:solidFill>
                  <a:prstClr val="black"/>
                </a:solidFill>
                <a:effectLst/>
                <a:uLnTx/>
                <a:uFillTx/>
                <a:latin typeface="Calibri"/>
                <a:ea typeface="+mn-ea"/>
                <a:cs typeface="+mn-cs"/>
              </a:rPr>
              <a:t>éduction du trafic de rue (héroïne, morphine, MSO, opioïdes…)</a:t>
            </a:r>
          </a:p>
          <a:p>
            <a:pPr marL="342900" marR="0" lvl="0" indent="-342900" algn="l" defTabSz="914400" rtl="0" eaLnBrk="1" fontAlgn="auto" latinLnBrk="0" hangingPunct="1">
              <a:lnSpc>
                <a:spcPct val="100000"/>
              </a:lnSpc>
              <a:spcBef>
                <a:spcPct val="20000"/>
              </a:spcBef>
              <a:spcAft>
                <a:spcPts val="0"/>
              </a:spcAft>
              <a:buClr>
                <a:srgbClr val="24A9E1"/>
              </a:buClr>
              <a:buSzTx/>
              <a:buFont typeface="Arial" panose="020B0604020202020204" pitchFamily="34" charset="0"/>
              <a:buChar char="•"/>
              <a:tabLst/>
              <a:defRPr/>
            </a:pPr>
            <a:r>
              <a:rPr lang="fr-FR" sz="4500" dirty="0">
                <a:solidFill>
                  <a:prstClr val="black"/>
                </a:solidFill>
                <a:latin typeface="Calibri"/>
              </a:rPr>
              <a:t>D</a:t>
            </a:r>
            <a:r>
              <a:rPr kumimoji="0" lang="fr-FR" sz="4500" b="0" i="0" u="none" strike="noStrike" kern="1200" cap="none" spc="0" normalizeH="0" baseline="0" noProof="0" dirty="0" err="1">
                <a:ln>
                  <a:noFill/>
                </a:ln>
                <a:solidFill>
                  <a:prstClr val="black"/>
                </a:solidFill>
                <a:effectLst/>
                <a:uLnTx/>
                <a:uFillTx/>
                <a:latin typeface="Calibri"/>
                <a:ea typeface="+mn-ea"/>
                <a:cs typeface="+mn-cs"/>
              </a:rPr>
              <a:t>ifficultés</a:t>
            </a:r>
            <a:r>
              <a:rPr kumimoji="0" lang="fr-FR" sz="4500" b="0" i="0" u="none" strike="noStrike" kern="1200" cap="none" spc="0" normalizeH="0" baseline="0" noProof="0" dirty="0">
                <a:ln>
                  <a:noFill/>
                </a:ln>
                <a:solidFill>
                  <a:prstClr val="black"/>
                </a:solidFill>
                <a:effectLst/>
                <a:uLnTx/>
                <a:uFillTx/>
                <a:latin typeface="Calibri"/>
                <a:ea typeface="+mn-ea"/>
                <a:cs typeface="+mn-cs"/>
              </a:rPr>
              <a:t> d’accès au médecin traitant (MSO, opioïdes antalgiques)</a:t>
            </a:r>
          </a:p>
          <a:p>
            <a:pPr marL="342900" marR="0" lvl="0" indent="-342900" algn="l" defTabSz="914400" rtl="0" eaLnBrk="1" fontAlgn="auto" latinLnBrk="0" hangingPunct="1">
              <a:lnSpc>
                <a:spcPct val="100000"/>
              </a:lnSpc>
              <a:spcBef>
                <a:spcPct val="20000"/>
              </a:spcBef>
              <a:spcAft>
                <a:spcPts val="0"/>
              </a:spcAft>
              <a:buClr>
                <a:srgbClr val="24A9E1"/>
              </a:buClr>
              <a:buSzTx/>
              <a:buFont typeface="Arial" panose="020B0604020202020204" pitchFamily="34" charset="0"/>
              <a:buChar char="•"/>
              <a:tabLst/>
              <a:defRPr/>
            </a:pPr>
            <a:r>
              <a:rPr lang="fr-FR" sz="4500" dirty="0">
                <a:solidFill>
                  <a:prstClr val="black"/>
                </a:solidFill>
                <a:latin typeface="Calibri"/>
              </a:rPr>
              <a:t>C</a:t>
            </a:r>
            <a:r>
              <a:rPr kumimoji="0" lang="fr-FR" sz="4500" b="0" i="0" u="none" strike="noStrike" kern="1200" cap="none" spc="0" normalizeH="0" baseline="0" noProof="0" dirty="0" err="1">
                <a:ln>
                  <a:noFill/>
                </a:ln>
                <a:solidFill>
                  <a:prstClr val="black"/>
                </a:solidFill>
                <a:effectLst/>
                <a:uLnTx/>
                <a:uFillTx/>
                <a:latin typeface="Calibri"/>
                <a:ea typeface="+mn-ea"/>
                <a:cs typeface="+mn-cs"/>
              </a:rPr>
              <a:t>rainte</a:t>
            </a:r>
            <a:r>
              <a:rPr kumimoji="0" lang="fr-FR" sz="4500" b="0" i="0" u="none" strike="noStrike" kern="1200" cap="none" spc="0" normalizeH="0" baseline="0" noProof="0" dirty="0">
                <a:ln>
                  <a:noFill/>
                </a:ln>
                <a:solidFill>
                  <a:prstClr val="black"/>
                </a:solidFill>
                <a:effectLst/>
                <a:uLnTx/>
                <a:uFillTx/>
                <a:latin typeface="Calibri"/>
                <a:ea typeface="+mn-ea"/>
                <a:cs typeface="+mn-cs"/>
              </a:rPr>
              <a:t> d’être en rupture (anticipation)</a:t>
            </a:r>
          </a:p>
          <a:p>
            <a:pPr marL="342900" marR="0" lvl="0" indent="-342900" algn="l" defTabSz="914400" rtl="0" eaLnBrk="1" fontAlgn="auto" latinLnBrk="0" hangingPunct="1">
              <a:lnSpc>
                <a:spcPct val="100000"/>
              </a:lnSpc>
              <a:spcBef>
                <a:spcPct val="20000"/>
              </a:spcBef>
              <a:spcAft>
                <a:spcPts val="0"/>
              </a:spcAft>
              <a:buClr>
                <a:srgbClr val="24A9E1"/>
              </a:buClr>
              <a:buSzTx/>
              <a:buFont typeface="Arial" panose="020B0604020202020204" pitchFamily="34" charset="0"/>
              <a:buChar char="•"/>
              <a:tabLst/>
              <a:defRPr/>
            </a:pPr>
            <a:r>
              <a:rPr lang="fr-FR" sz="4500" dirty="0">
                <a:solidFill>
                  <a:prstClr val="black"/>
                </a:solidFill>
                <a:latin typeface="Calibri"/>
              </a:rPr>
              <a:t>Amélioration paradoxale et inattendue de l’accès aux soins en CSAPA</a:t>
            </a:r>
          </a:p>
          <a:p>
            <a:pPr marL="342900" marR="0" lvl="0" indent="-342900" algn="l" defTabSz="914400" rtl="0" eaLnBrk="1" fontAlgn="auto" latinLnBrk="0" hangingPunct="1">
              <a:lnSpc>
                <a:spcPct val="100000"/>
              </a:lnSpc>
              <a:spcBef>
                <a:spcPct val="20000"/>
              </a:spcBef>
              <a:spcAft>
                <a:spcPts val="0"/>
              </a:spcAft>
              <a:buClr>
                <a:srgbClr val="24A9E1"/>
              </a:buClr>
              <a:buSzTx/>
              <a:buFont typeface="Arial" panose="020B0604020202020204" pitchFamily="34" charset="0"/>
              <a:buChar char="•"/>
              <a:tabLst/>
              <a:defRPr/>
            </a:pPr>
            <a:r>
              <a:rPr kumimoji="0" lang="fr-FR" sz="4500" b="0" i="0" u="none" strike="noStrike" kern="1200" cap="none" spc="0" normalizeH="0" baseline="0" noProof="0" dirty="0">
                <a:ln>
                  <a:noFill/>
                </a:ln>
                <a:solidFill>
                  <a:prstClr val="black"/>
                </a:solidFill>
                <a:effectLst/>
                <a:uLnTx/>
                <a:uFillTx/>
                <a:latin typeface="Calibri"/>
                <a:ea typeface="+mn-ea"/>
                <a:cs typeface="+mn-cs"/>
              </a:rPr>
              <a:t>Augmentation délivrance pharmacie/centre</a:t>
            </a:r>
          </a:p>
          <a:p>
            <a:pPr marL="0" marR="0" lvl="0" indent="0" algn="l" defTabSz="914400" rtl="0" eaLnBrk="1" fontAlgn="auto" latinLnBrk="0" hangingPunct="1">
              <a:lnSpc>
                <a:spcPct val="100000"/>
              </a:lnSpc>
              <a:spcBef>
                <a:spcPct val="20000"/>
              </a:spcBef>
              <a:spcAft>
                <a:spcPts val="0"/>
              </a:spcAft>
              <a:buClr>
                <a:srgbClr val="24A9E1"/>
              </a:buClr>
              <a:buSzTx/>
              <a:tabLst/>
              <a:defRPr/>
            </a:pPr>
            <a:endParaRPr kumimoji="0" lang="fr-FR" sz="45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graphicFrame>
        <p:nvGraphicFramePr>
          <p:cNvPr id="10" name="Espace réservé du contenu 9">
            <a:extLst>
              <a:ext uri="{FF2B5EF4-FFF2-40B4-BE49-F238E27FC236}">
                <a16:creationId xmlns:a16="http://schemas.microsoft.com/office/drawing/2014/main" id="{F78C48AF-EEB3-487F-93E1-A5965F34CE5D}"/>
              </a:ext>
            </a:extLst>
          </p:cNvPr>
          <p:cNvGraphicFramePr>
            <a:graphicFrameLocks noGrp="1"/>
          </p:cNvGraphicFramePr>
          <p:nvPr>
            <p:ph idx="12"/>
          </p:nvPr>
        </p:nvGraphicFramePr>
        <p:xfrm>
          <a:off x="5116594" y="771550"/>
          <a:ext cx="3600400" cy="3572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635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868E0-EEBA-45B7-AF4B-E84388CA149D}"/>
              </a:ext>
            </a:extLst>
          </p:cNvPr>
          <p:cNvSpPr>
            <a:spLocks noGrp="1"/>
          </p:cNvSpPr>
          <p:nvPr>
            <p:ph type="title"/>
          </p:nvPr>
        </p:nvSpPr>
        <p:spPr/>
        <p:txBody>
          <a:bodyPr>
            <a:normAutofit fontScale="90000"/>
          </a:bodyPr>
          <a:lstStyle/>
          <a:p>
            <a:r>
              <a:rPr lang="fr-FR" dirty="0"/>
              <a:t>Surdoses France 1</a:t>
            </a:r>
            <a:r>
              <a:rPr lang="fr-FR" baseline="30000" dirty="0"/>
              <a:t>er</a:t>
            </a:r>
            <a:r>
              <a:rPr lang="fr-FR" dirty="0"/>
              <a:t> semestre 2020/2019</a:t>
            </a:r>
            <a:br>
              <a:rPr lang="fr-FR" dirty="0"/>
            </a:br>
            <a:r>
              <a:rPr lang="fr-FR" sz="2200" dirty="0"/>
              <a:t>(données partielles</a:t>
            </a:r>
            <a:r>
              <a:rPr lang="fr-FR" sz="2200"/>
              <a:t>, BNPV/ANSM</a:t>
            </a:r>
            <a:r>
              <a:rPr lang="fr-FR" sz="2200" dirty="0"/>
              <a:t>)</a:t>
            </a:r>
            <a:br>
              <a:rPr lang="fr-FR" sz="2200" dirty="0"/>
            </a:br>
            <a:r>
              <a:rPr lang="fr-FR" sz="3600" dirty="0"/>
              <a:t>(74/59 dont mortelles 21/20)</a:t>
            </a:r>
            <a:endParaRPr lang="fr-FR" dirty="0"/>
          </a:p>
        </p:txBody>
      </p:sp>
      <p:pic>
        <p:nvPicPr>
          <p:cNvPr id="5" name="Espace réservé du contenu 4">
            <a:extLst>
              <a:ext uri="{FF2B5EF4-FFF2-40B4-BE49-F238E27FC236}">
                <a16:creationId xmlns:a16="http://schemas.microsoft.com/office/drawing/2014/main" id="{3D723A33-4202-43D4-B386-6BD1F87468FF}"/>
              </a:ext>
            </a:extLst>
          </p:cNvPr>
          <p:cNvPicPr>
            <a:picLocks noGrp="1" noChangeAspect="1"/>
          </p:cNvPicPr>
          <p:nvPr>
            <p:ph idx="1"/>
          </p:nvPr>
        </p:nvPicPr>
        <p:blipFill>
          <a:blip r:embed="rId2"/>
          <a:stretch>
            <a:fillRect/>
          </a:stretch>
        </p:blipFill>
        <p:spPr>
          <a:xfrm>
            <a:off x="896874" y="1851670"/>
            <a:ext cx="7350252" cy="2738628"/>
          </a:xfrm>
          <a:prstGeom prst="rect">
            <a:avLst/>
          </a:prstGeom>
        </p:spPr>
      </p:pic>
      <p:sp>
        <p:nvSpPr>
          <p:cNvPr id="4" name="Espace réservé du pied de page 3">
            <a:extLst>
              <a:ext uri="{FF2B5EF4-FFF2-40B4-BE49-F238E27FC236}">
                <a16:creationId xmlns:a16="http://schemas.microsoft.com/office/drawing/2014/main" id="{4B18359F-2E7B-484C-AA0A-84EC82F6E8BC}"/>
              </a:ext>
            </a:extLst>
          </p:cNvPr>
          <p:cNvSpPr>
            <a:spLocks noGrp="1"/>
          </p:cNvSpPr>
          <p:nvPr>
            <p:ph type="ftr" sz="quarter" idx="11"/>
          </p:nvPr>
        </p:nvSpPr>
        <p:spPr/>
        <p:txBody>
          <a:bodyPr/>
          <a:lstStyle/>
          <a:p>
            <a:r>
              <a:rPr lang="fr-CA"/>
              <a:t>Colloque TDO6 – 2021</a:t>
            </a:r>
            <a:endParaRPr lang="fr-CA" dirty="0"/>
          </a:p>
        </p:txBody>
      </p:sp>
    </p:spTree>
    <p:extLst>
      <p:ext uri="{BB962C8B-B14F-4D97-AF65-F5344CB8AC3E}">
        <p14:creationId xmlns:p14="http://schemas.microsoft.com/office/powerpoint/2010/main" val="249728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353E9-2087-4CC5-9FCB-AD92FE2EE766}"/>
              </a:ext>
            </a:extLst>
          </p:cNvPr>
          <p:cNvSpPr>
            <a:spLocks noGrp="1"/>
          </p:cNvSpPr>
          <p:nvPr>
            <p:ph type="title"/>
          </p:nvPr>
        </p:nvSpPr>
        <p:spPr/>
        <p:txBody>
          <a:bodyPr>
            <a:normAutofit fontScale="90000"/>
          </a:bodyPr>
          <a:lstStyle/>
          <a:p>
            <a:r>
              <a:rPr lang="fr-FR" i="1" dirty="0"/>
              <a:t>Syndemics</a:t>
            </a:r>
            <a:r>
              <a:rPr lang="fr-FR" dirty="0"/>
              <a:t> et COVID</a:t>
            </a:r>
            <a:br>
              <a:rPr lang="fr-FR" dirty="0"/>
            </a:br>
            <a:r>
              <a:rPr lang="en-US" sz="1500" dirty="0"/>
              <a:t>Trends in US Emergency Department Visits for Mental Health, Overdose and Violence Outcomes Before and During the COVID-19 Pandemic (Holland et al. 2021, JAMA Psychiatry) </a:t>
            </a:r>
            <a:br>
              <a:rPr lang="en-US" sz="1500" dirty="0"/>
            </a:br>
            <a:r>
              <a:rPr lang="en-US" sz="1200" i="1" dirty="0"/>
              <a:t>All Drug and Opioid Overdoses (ODs), Intimate Partner Violence (IPV), Suicide Attempts (SAs), Mental Health Conditions (MHCs), and Suspected Child Abuse and Neglect (SCAN) in </a:t>
            </a:r>
            <a:r>
              <a:rPr lang="en-US" sz="1200" i="1"/>
              <a:t>the US (December </a:t>
            </a:r>
            <a:r>
              <a:rPr lang="en-US" sz="1200" i="1" dirty="0"/>
              <a:t>30, 2018, to October 10</a:t>
            </a:r>
            <a:r>
              <a:rPr lang="en-US" sz="1200" i="1"/>
              <a:t>, 2020)</a:t>
            </a:r>
            <a:endParaRPr lang="fr-FR" i="1" dirty="0"/>
          </a:p>
        </p:txBody>
      </p:sp>
      <p:sp>
        <p:nvSpPr>
          <p:cNvPr id="3" name="Espace réservé du texte 2">
            <a:extLst>
              <a:ext uri="{FF2B5EF4-FFF2-40B4-BE49-F238E27FC236}">
                <a16:creationId xmlns:a16="http://schemas.microsoft.com/office/drawing/2014/main" id="{89165A76-7873-46CF-9AE9-3F57C2657279}"/>
              </a:ext>
            </a:extLst>
          </p:cNvPr>
          <p:cNvSpPr>
            <a:spLocks noGrp="1"/>
          </p:cNvSpPr>
          <p:nvPr>
            <p:ph type="body" idx="1"/>
          </p:nvPr>
        </p:nvSpPr>
        <p:spPr>
          <a:xfrm>
            <a:off x="629842" y="1457005"/>
            <a:ext cx="3868340" cy="325473"/>
          </a:xfrm>
        </p:spPr>
        <p:txBody>
          <a:bodyPr>
            <a:normAutofit lnSpcReduction="10000"/>
          </a:bodyPr>
          <a:lstStyle/>
          <a:p>
            <a:r>
              <a:rPr lang="fr-FR" dirty="0"/>
              <a:t>Nombre de passages</a:t>
            </a:r>
          </a:p>
        </p:txBody>
      </p:sp>
      <p:pic>
        <p:nvPicPr>
          <p:cNvPr id="7" name="Espace réservé du contenu 6">
            <a:extLst>
              <a:ext uri="{FF2B5EF4-FFF2-40B4-BE49-F238E27FC236}">
                <a16:creationId xmlns:a16="http://schemas.microsoft.com/office/drawing/2014/main" id="{C83571A5-C655-4DD4-8ED5-72A9B48BB439}"/>
              </a:ext>
            </a:extLst>
          </p:cNvPr>
          <p:cNvPicPr>
            <a:picLocks noGrp="1" noChangeAspect="1"/>
          </p:cNvPicPr>
          <p:nvPr>
            <p:ph sz="half" idx="2"/>
          </p:nvPr>
        </p:nvPicPr>
        <p:blipFill>
          <a:blip r:embed="rId2"/>
          <a:stretch>
            <a:fillRect/>
          </a:stretch>
        </p:blipFill>
        <p:spPr>
          <a:xfrm>
            <a:off x="400821" y="1971467"/>
            <a:ext cx="4114031" cy="2898190"/>
          </a:xfrm>
          <a:prstGeom prst="rect">
            <a:avLst/>
          </a:prstGeom>
        </p:spPr>
      </p:pic>
      <p:sp>
        <p:nvSpPr>
          <p:cNvPr id="5" name="Espace réservé du texte 4">
            <a:extLst>
              <a:ext uri="{FF2B5EF4-FFF2-40B4-BE49-F238E27FC236}">
                <a16:creationId xmlns:a16="http://schemas.microsoft.com/office/drawing/2014/main" id="{ACE5615A-46F3-47CA-8195-013758592760}"/>
              </a:ext>
            </a:extLst>
          </p:cNvPr>
          <p:cNvSpPr>
            <a:spLocks noGrp="1"/>
          </p:cNvSpPr>
          <p:nvPr>
            <p:ph type="body" sz="quarter" idx="3"/>
          </p:nvPr>
        </p:nvSpPr>
        <p:spPr>
          <a:xfrm>
            <a:off x="4920095" y="1504583"/>
            <a:ext cx="3887391" cy="325473"/>
          </a:xfrm>
        </p:spPr>
        <p:txBody>
          <a:bodyPr>
            <a:normAutofit lnSpcReduction="10000"/>
          </a:bodyPr>
          <a:lstStyle/>
          <a:p>
            <a:r>
              <a:rPr lang="fr-FR" dirty="0"/>
              <a:t>Part relative par causes</a:t>
            </a:r>
          </a:p>
        </p:txBody>
      </p:sp>
      <p:pic>
        <p:nvPicPr>
          <p:cNvPr id="8" name="Espace réservé du contenu 7">
            <a:extLst>
              <a:ext uri="{FF2B5EF4-FFF2-40B4-BE49-F238E27FC236}">
                <a16:creationId xmlns:a16="http://schemas.microsoft.com/office/drawing/2014/main" id="{D4C06A39-0AE0-4BE6-935D-9FBB97B7CC8E}"/>
              </a:ext>
            </a:extLst>
          </p:cNvPr>
          <p:cNvPicPr>
            <a:picLocks noGrp="1" noChangeAspect="1"/>
          </p:cNvPicPr>
          <p:nvPr>
            <p:ph sz="quarter" idx="4"/>
          </p:nvPr>
        </p:nvPicPr>
        <p:blipFill>
          <a:blip r:embed="rId3"/>
          <a:stretch>
            <a:fillRect/>
          </a:stretch>
        </p:blipFill>
        <p:spPr>
          <a:xfrm>
            <a:off x="4629150" y="2052553"/>
            <a:ext cx="4272904" cy="2817104"/>
          </a:xfrm>
          <a:prstGeom prst="rect">
            <a:avLst/>
          </a:prstGeom>
        </p:spPr>
      </p:pic>
    </p:spTree>
    <p:extLst>
      <p:ext uri="{BB962C8B-B14F-4D97-AF65-F5344CB8AC3E}">
        <p14:creationId xmlns:p14="http://schemas.microsoft.com/office/powerpoint/2010/main" val="220476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re 1">
            <a:extLst>
              <a:ext uri="{FF2B5EF4-FFF2-40B4-BE49-F238E27FC236}">
                <a16:creationId xmlns:a16="http://schemas.microsoft.com/office/drawing/2014/main" id="{5C4AC224-1F36-42CD-911B-1072659CBEF1}"/>
              </a:ext>
            </a:extLst>
          </p:cNvPr>
          <p:cNvSpPr>
            <a:spLocks noGrp="1"/>
          </p:cNvSpPr>
          <p:nvPr>
            <p:ph type="title"/>
          </p:nvPr>
        </p:nvSpPr>
        <p:spPr>
          <a:xfrm>
            <a:off x="179527" y="620034"/>
            <a:ext cx="4531178" cy="940937"/>
          </a:xfrm>
        </p:spPr>
        <p:txBody>
          <a:bodyPr anchor="b">
            <a:normAutofit fontScale="90000"/>
          </a:bodyPr>
          <a:lstStyle/>
          <a:p>
            <a:r>
              <a:rPr lang="fr-FR" b="1" i="1" dirty="0"/>
              <a:t>« Syndemics » : </a:t>
            </a:r>
            <a:br>
              <a:rPr lang="fr-FR" b="1" i="1" dirty="0"/>
            </a:br>
            <a:r>
              <a:rPr lang="fr-FR" b="1" dirty="0"/>
              <a:t>la santé en contexte</a:t>
            </a:r>
            <a:br>
              <a:rPr lang="fr-FR" sz="2850" b="1" i="1" dirty="0"/>
            </a:br>
            <a:r>
              <a:rPr lang="fr-FR" sz="2850" b="1" i="1" dirty="0"/>
              <a:t> </a:t>
            </a:r>
            <a:br>
              <a:rPr lang="fr-FR" sz="2850" b="1" i="1" dirty="0"/>
            </a:br>
            <a:r>
              <a:rPr lang="fr-FR" sz="1800" dirty="0"/>
              <a:t>(Lancet, 2017, 389, 881)</a:t>
            </a:r>
            <a:endParaRPr lang="fr-FR" sz="2850" dirty="0"/>
          </a:p>
        </p:txBody>
      </p:sp>
      <p:sp>
        <p:nvSpPr>
          <p:cNvPr id="77"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87636"/>
            <a:ext cx="3257550" cy="13716"/>
          </a:xfrm>
          <a:custGeom>
            <a:avLst/>
            <a:gdLst>
              <a:gd name="connsiteX0" fmla="*/ 0 w 3257550"/>
              <a:gd name="connsiteY0" fmla="*/ 0 h 13716"/>
              <a:gd name="connsiteX1" fmla="*/ 618935 w 3257550"/>
              <a:gd name="connsiteY1" fmla="*/ 0 h 13716"/>
              <a:gd name="connsiteX2" fmla="*/ 1270445 w 3257550"/>
              <a:gd name="connsiteY2" fmla="*/ 0 h 13716"/>
              <a:gd name="connsiteX3" fmla="*/ 1954530 w 3257550"/>
              <a:gd name="connsiteY3" fmla="*/ 0 h 13716"/>
              <a:gd name="connsiteX4" fmla="*/ 2638616 w 3257550"/>
              <a:gd name="connsiteY4" fmla="*/ 0 h 13716"/>
              <a:gd name="connsiteX5" fmla="*/ 3257550 w 3257550"/>
              <a:gd name="connsiteY5" fmla="*/ 0 h 13716"/>
              <a:gd name="connsiteX6" fmla="*/ 3257550 w 3257550"/>
              <a:gd name="connsiteY6" fmla="*/ 13716 h 13716"/>
              <a:gd name="connsiteX7" fmla="*/ 2540889 w 3257550"/>
              <a:gd name="connsiteY7" fmla="*/ 13716 h 13716"/>
              <a:gd name="connsiteX8" fmla="*/ 1824228 w 3257550"/>
              <a:gd name="connsiteY8" fmla="*/ 13716 h 13716"/>
              <a:gd name="connsiteX9" fmla="*/ 1172718 w 3257550"/>
              <a:gd name="connsiteY9" fmla="*/ 13716 h 13716"/>
              <a:gd name="connsiteX10" fmla="*/ 0 w 3257550"/>
              <a:gd name="connsiteY10" fmla="*/ 13716 h 13716"/>
              <a:gd name="connsiteX11" fmla="*/ 0 w 325755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3716"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7070" y="2989"/>
                  <a:pt x="3256909" y="10166"/>
                  <a:pt x="3257550" y="13716"/>
                </a:cubicBezTo>
                <a:cubicBezTo>
                  <a:pt x="2955505" y="25346"/>
                  <a:pt x="2697243" y="37148"/>
                  <a:pt x="2540889" y="13716"/>
                </a:cubicBezTo>
                <a:cubicBezTo>
                  <a:pt x="2384535" y="-9716"/>
                  <a:pt x="2114539" y="1659"/>
                  <a:pt x="1824228" y="13716"/>
                </a:cubicBezTo>
                <a:cubicBezTo>
                  <a:pt x="1533917" y="25773"/>
                  <a:pt x="1462450" y="19465"/>
                  <a:pt x="1172718" y="13716"/>
                </a:cubicBezTo>
                <a:cubicBezTo>
                  <a:pt x="882986" y="7968"/>
                  <a:pt x="500637" y="19920"/>
                  <a:pt x="0" y="13716"/>
                </a:cubicBezTo>
                <a:cubicBezTo>
                  <a:pt x="182" y="9317"/>
                  <a:pt x="482" y="5285"/>
                  <a:pt x="0" y="0"/>
                </a:cubicBezTo>
                <a:close/>
              </a:path>
              <a:path w="3257550" h="13716"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058" y="2764"/>
                  <a:pt x="3257248" y="8747"/>
                  <a:pt x="3257550" y="13716"/>
                </a:cubicBezTo>
                <a:cubicBezTo>
                  <a:pt x="3005417" y="-174"/>
                  <a:pt x="2789824" y="18921"/>
                  <a:pt x="2606040" y="13716"/>
                </a:cubicBezTo>
                <a:cubicBezTo>
                  <a:pt x="2422256" y="8512"/>
                  <a:pt x="2161816" y="12473"/>
                  <a:pt x="1889379" y="13716"/>
                </a:cubicBezTo>
                <a:cubicBezTo>
                  <a:pt x="1616942" y="14959"/>
                  <a:pt x="1456938" y="23973"/>
                  <a:pt x="1335595" y="13716"/>
                </a:cubicBezTo>
                <a:cubicBezTo>
                  <a:pt x="1214252" y="3459"/>
                  <a:pt x="876335" y="21723"/>
                  <a:pt x="684085" y="13716"/>
                </a:cubicBezTo>
                <a:cubicBezTo>
                  <a:pt x="491835" y="5710"/>
                  <a:pt x="213058" y="-1140"/>
                  <a:pt x="0" y="13716"/>
                </a:cubicBezTo>
                <a:cubicBezTo>
                  <a:pt x="614" y="9981"/>
                  <a:pt x="600" y="54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30" name="Content Placeholder 1029">
            <a:extLst>
              <a:ext uri="{FF2B5EF4-FFF2-40B4-BE49-F238E27FC236}">
                <a16:creationId xmlns:a16="http://schemas.microsoft.com/office/drawing/2014/main" id="{7F53E11E-1E29-4362-A787-C1E6A9C7EEED}"/>
              </a:ext>
            </a:extLst>
          </p:cNvPr>
          <p:cNvSpPr>
            <a:spLocks noGrp="1"/>
          </p:cNvSpPr>
          <p:nvPr>
            <p:ph idx="1"/>
          </p:nvPr>
        </p:nvSpPr>
        <p:spPr>
          <a:xfrm>
            <a:off x="459487" y="2181004"/>
            <a:ext cx="4183820" cy="2770598"/>
          </a:xfrm>
        </p:spPr>
        <p:txBody>
          <a:bodyPr>
            <a:normAutofit/>
          </a:bodyPr>
          <a:lstStyle/>
          <a:p>
            <a:r>
              <a:rPr lang="fr-FR" sz="1500" dirty="0"/>
              <a:t>Le modèle syndémique (“syndemics model”) de santé repose sur un complexe  </a:t>
            </a:r>
            <a:r>
              <a:rPr lang="fr-FR" sz="1500" dirty="0" err="1"/>
              <a:t>biosocial</a:t>
            </a:r>
            <a:r>
              <a:rPr lang="fr-FR" sz="1500" dirty="0"/>
              <a:t> qui intègre :</a:t>
            </a:r>
          </a:p>
          <a:p>
            <a:pPr lvl="2"/>
            <a:r>
              <a:rPr lang="fr-FR" sz="1200" dirty="0"/>
              <a:t>des maladies en interaction, coprésentes ou séquentielles, et</a:t>
            </a:r>
          </a:p>
          <a:p>
            <a:pPr lvl="2"/>
            <a:r>
              <a:rPr lang="fr-FR" sz="1200" dirty="0"/>
              <a:t>les facteurs sociaux ou environnementaux qui</a:t>
            </a:r>
          </a:p>
          <a:p>
            <a:pPr lvl="2"/>
            <a:r>
              <a:rPr lang="fr-FR" sz="1200" dirty="0"/>
              <a:t>favorisent cette synergie épidémique et</a:t>
            </a:r>
          </a:p>
          <a:p>
            <a:pPr lvl="2"/>
            <a:r>
              <a:rPr lang="fr-FR" sz="1200" dirty="0"/>
              <a:t>augmentent les effets négatifs de cette interaction. </a:t>
            </a:r>
          </a:p>
          <a:p>
            <a:r>
              <a:rPr lang="en-US" sz="1500" dirty="0"/>
              <a:t>90’s, Merrill Singer (</a:t>
            </a:r>
            <a:r>
              <a:rPr lang="en-US" sz="1500" dirty="0" err="1"/>
              <a:t>anthropologue</a:t>
            </a:r>
            <a:r>
              <a:rPr lang="en-US" sz="1500" dirty="0"/>
              <a:t> </a:t>
            </a:r>
            <a:r>
              <a:rPr lang="en-US" sz="1500" dirty="0" err="1"/>
              <a:t>médical</a:t>
            </a:r>
            <a:r>
              <a:rPr lang="en-US" sz="1500" dirty="0"/>
              <a:t>) :</a:t>
            </a:r>
          </a:p>
          <a:p>
            <a:pPr marL="0" indent="0">
              <a:buNone/>
            </a:pPr>
            <a:r>
              <a:rPr lang="en-US" sz="1500" i="1" dirty="0"/>
              <a:t>SAVA (substance abuse, violence, and AIDS)</a:t>
            </a:r>
          </a:p>
        </p:txBody>
      </p:sp>
      <p:pic>
        <p:nvPicPr>
          <p:cNvPr id="4" name="Espace réservé du contenu 3">
            <a:extLst>
              <a:ext uri="{FF2B5EF4-FFF2-40B4-BE49-F238E27FC236}">
                <a16:creationId xmlns:a16="http://schemas.microsoft.com/office/drawing/2014/main" id="{7838DC15-5BD2-49BD-B5DA-F290112ED5F3}"/>
              </a:ext>
            </a:extLst>
          </p:cNvPr>
          <p:cNvPicPr>
            <a:picLocks noChangeAspect="1"/>
          </p:cNvPicPr>
          <p:nvPr/>
        </p:nvPicPr>
        <p:blipFill rotWithShape="1">
          <a:blip r:embed="rId2"/>
          <a:srcRect t="3300" r="-1" b="8426"/>
          <a:stretch/>
        </p:blipFill>
        <p:spPr>
          <a:xfrm>
            <a:off x="4955169" y="271788"/>
            <a:ext cx="1636961" cy="2163366"/>
          </a:xfrm>
          <a:prstGeom prst="rect">
            <a:avLst/>
          </a:prstGeom>
        </p:spPr>
      </p:pic>
      <p:pic>
        <p:nvPicPr>
          <p:cNvPr id="1026" name="Picture 2" descr="Figure thumbnail fx2">
            <a:extLst>
              <a:ext uri="{FF2B5EF4-FFF2-40B4-BE49-F238E27FC236}">
                <a16:creationId xmlns:a16="http://schemas.microsoft.com/office/drawing/2014/main" id="{86A78FAF-0453-49CA-B0E9-7818D214E3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3"/>
          <a:stretch/>
        </p:blipFill>
        <p:spPr bwMode="auto">
          <a:xfrm>
            <a:off x="7076292" y="271788"/>
            <a:ext cx="1636612" cy="2163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034719D-987A-4634-A8A1-7AF7F0D0A8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43116" y="2569694"/>
            <a:ext cx="3382016" cy="206302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884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9886" y="221824"/>
            <a:ext cx="325530" cy="100049"/>
          </a:xfrm>
          <a:prstGeom prst="rect">
            <a:avLst/>
          </a:prstGeom>
        </p:spPr>
        <p:txBody>
          <a:bodyPr vert="horz" wrap="square" lIns="0" tIns="6434" rIns="0" bIns="0" rtlCol="0">
            <a:spAutoFit/>
          </a:bodyPr>
          <a:lstStyle/>
          <a:p>
            <a:pPr marL="6434" defTabSz="685800">
              <a:spcBef>
                <a:spcPts val="51"/>
              </a:spcBef>
              <a:defRPr/>
            </a:pPr>
            <a:r>
              <a:rPr sz="608" b="1" spc="-33" dirty="0">
                <a:solidFill>
                  <a:srgbClr val="231F20"/>
                </a:solidFill>
                <a:latin typeface="Cambria"/>
                <a:cs typeface="Cambria"/>
              </a:rPr>
              <a:t>Comment</a:t>
            </a:r>
            <a:endParaRPr sz="608">
              <a:solidFill>
                <a:prstClr val="black"/>
              </a:solidFill>
              <a:latin typeface="Cambria"/>
              <a:cs typeface="Cambria"/>
            </a:endParaRPr>
          </a:p>
        </p:txBody>
      </p:sp>
      <p:sp>
        <p:nvSpPr>
          <p:cNvPr id="3" name="object 3"/>
          <p:cNvSpPr/>
          <p:nvPr/>
        </p:nvSpPr>
        <p:spPr>
          <a:xfrm>
            <a:off x="2840420" y="0"/>
            <a:ext cx="73019" cy="305586"/>
          </a:xfrm>
          <a:custGeom>
            <a:avLst/>
            <a:gdLst/>
            <a:ahLst/>
            <a:cxnLst/>
            <a:rect l="l" t="t" r="r" b="b"/>
            <a:pathLst>
              <a:path w="144145" h="603250">
                <a:moveTo>
                  <a:pt x="0" y="602995"/>
                </a:moveTo>
                <a:lnTo>
                  <a:pt x="144005" y="602995"/>
                </a:lnTo>
                <a:lnTo>
                  <a:pt x="144005" y="0"/>
                </a:lnTo>
                <a:lnTo>
                  <a:pt x="0" y="0"/>
                </a:lnTo>
                <a:lnTo>
                  <a:pt x="0" y="602995"/>
                </a:lnTo>
                <a:close/>
              </a:path>
            </a:pathLst>
          </a:custGeom>
          <a:solidFill>
            <a:srgbClr val="00549E"/>
          </a:solidFill>
        </p:spPr>
        <p:txBody>
          <a:bodyPr wrap="square" lIns="0" tIns="0" rIns="0" bIns="0" rtlCol="0"/>
          <a:lstStyle/>
          <a:p>
            <a:pPr defTabSz="685800">
              <a:defRPr/>
            </a:pPr>
            <a:endParaRPr sz="912">
              <a:solidFill>
                <a:prstClr val="black"/>
              </a:solidFill>
              <a:latin typeface="Calibri" panose="020F0502020204030204"/>
            </a:endParaRPr>
          </a:p>
        </p:txBody>
      </p:sp>
      <p:sp>
        <p:nvSpPr>
          <p:cNvPr id="4" name="object 4"/>
          <p:cNvSpPr/>
          <p:nvPr/>
        </p:nvSpPr>
        <p:spPr>
          <a:xfrm>
            <a:off x="2840421" y="661334"/>
            <a:ext cx="3410343" cy="0"/>
          </a:xfrm>
          <a:custGeom>
            <a:avLst/>
            <a:gdLst/>
            <a:ahLst/>
            <a:cxnLst/>
            <a:rect l="l" t="t" r="r" b="b"/>
            <a:pathLst>
              <a:path w="6732270">
                <a:moveTo>
                  <a:pt x="0" y="0"/>
                </a:moveTo>
                <a:lnTo>
                  <a:pt x="6732003" y="0"/>
                </a:lnTo>
              </a:path>
            </a:pathLst>
          </a:custGeom>
          <a:ln w="19050">
            <a:solidFill>
              <a:srgbClr val="00549E"/>
            </a:solidFill>
          </a:ln>
        </p:spPr>
        <p:txBody>
          <a:bodyPr wrap="square" lIns="0" tIns="0" rIns="0" bIns="0" rtlCol="0"/>
          <a:lstStyle/>
          <a:p>
            <a:pPr defTabSz="685800">
              <a:defRPr/>
            </a:pPr>
            <a:endParaRPr sz="912">
              <a:solidFill>
                <a:prstClr val="black"/>
              </a:solidFill>
              <a:latin typeface="Calibri" panose="020F0502020204030204"/>
            </a:endParaRPr>
          </a:p>
        </p:txBody>
      </p:sp>
      <p:sp>
        <p:nvSpPr>
          <p:cNvPr id="5" name="object 5"/>
          <p:cNvSpPr txBox="1"/>
          <p:nvPr/>
        </p:nvSpPr>
        <p:spPr>
          <a:xfrm>
            <a:off x="2833995" y="4962195"/>
            <a:ext cx="81383" cy="61127"/>
          </a:xfrm>
          <a:prstGeom prst="rect">
            <a:avLst/>
          </a:prstGeom>
        </p:spPr>
        <p:txBody>
          <a:bodyPr vert="horz" wrap="square" lIns="0" tIns="6434" rIns="0" bIns="0" rtlCol="0">
            <a:spAutoFit/>
          </a:bodyPr>
          <a:lstStyle/>
          <a:p>
            <a:pPr marL="6434" defTabSz="685800">
              <a:spcBef>
                <a:spcPts val="51"/>
              </a:spcBef>
              <a:defRPr/>
            </a:pPr>
            <a:r>
              <a:rPr sz="355" b="1" spc="18" dirty="0">
                <a:solidFill>
                  <a:srgbClr val="231F20"/>
                </a:solidFill>
                <a:latin typeface="Calibri"/>
                <a:cs typeface="Calibri"/>
              </a:rPr>
              <a:t>8</a:t>
            </a:r>
            <a:r>
              <a:rPr sz="355" b="1" spc="-13" dirty="0">
                <a:solidFill>
                  <a:srgbClr val="231F20"/>
                </a:solidFill>
                <a:latin typeface="Calibri"/>
                <a:cs typeface="Calibri"/>
              </a:rPr>
              <a:t>74</a:t>
            </a:r>
            <a:endParaRPr sz="355">
              <a:solidFill>
                <a:prstClr val="black"/>
              </a:solidFill>
              <a:latin typeface="Calibri"/>
              <a:cs typeface="Calibri"/>
            </a:endParaRPr>
          </a:p>
        </p:txBody>
      </p:sp>
      <p:sp>
        <p:nvSpPr>
          <p:cNvPr id="6" name="object 6"/>
          <p:cNvSpPr txBox="1"/>
          <p:nvPr/>
        </p:nvSpPr>
        <p:spPr>
          <a:xfrm>
            <a:off x="5316127" y="4962195"/>
            <a:ext cx="922871" cy="61127"/>
          </a:xfrm>
          <a:prstGeom prst="rect">
            <a:avLst/>
          </a:prstGeom>
        </p:spPr>
        <p:txBody>
          <a:bodyPr vert="horz" wrap="square" lIns="0" tIns="6434" rIns="0" bIns="0" rtlCol="0">
            <a:spAutoFit/>
          </a:bodyPr>
          <a:lstStyle/>
          <a:p>
            <a:pPr marL="6434" defTabSz="685800">
              <a:spcBef>
                <a:spcPts val="51"/>
              </a:spcBef>
              <a:defRPr/>
            </a:pPr>
            <a:r>
              <a:rPr sz="355" spc="-13" dirty="0">
                <a:solidFill>
                  <a:srgbClr val="231F20"/>
                </a:solidFill>
                <a:latin typeface="Calibri"/>
                <a:cs typeface="Calibri"/>
                <a:hlinkClick r:id="rId2"/>
              </a:rPr>
              <a:t>www.thelancet.com</a:t>
            </a:r>
            <a:r>
              <a:rPr sz="355" spc="-13" dirty="0">
                <a:solidFill>
                  <a:srgbClr val="231F20"/>
                </a:solidFill>
                <a:latin typeface="Calibri"/>
                <a:cs typeface="Calibri"/>
              </a:rPr>
              <a:t> </a:t>
            </a:r>
            <a:r>
              <a:rPr sz="355" b="1" spc="-11" dirty="0">
                <a:solidFill>
                  <a:srgbClr val="231F20"/>
                </a:solidFill>
                <a:latin typeface="Calibri"/>
                <a:cs typeface="Calibri"/>
              </a:rPr>
              <a:t>Vol </a:t>
            </a:r>
            <a:r>
              <a:rPr sz="355" b="1" spc="11" dirty="0">
                <a:solidFill>
                  <a:srgbClr val="231F20"/>
                </a:solidFill>
                <a:latin typeface="Calibri"/>
                <a:cs typeface="Calibri"/>
              </a:rPr>
              <a:t>396 </a:t>
            </a:r>
            <a:r>
              <a:rPr sz="355" b="1" spc="-8" dirty="0">
                <a:solidFill>
                  <a:srgbClr val="231F20"/>
                </a:solidFill>
                <a:latin typeface="Calibri"/>
                <a:cs typeface="Calibri"/>
              </a:rPr>
              <a:t>September </a:t>
            </a:r>
            <a:r>
              <a:rPr sz="355" b="1" spc="2" dirty="0">
                <a:solidFill>
                  <a:srgbClr val="231F20"/>
                </a:solidFill>
                <a:latin typeface="Calibri"/>
                <a:cs typeface="Calibri"/>
              </a:rPr>
              <a:t>26,</a:t>
            </a:r>
            <a:r>
              <a:rPr sz="355" b="1" spc="11" dirty="0">
                <a:solidFill>
                  <a:srgbClr val="231F20"/>
                </a:solidFill>
                <a:latin typeface="Calibri"/>
                <a:cs typeface="Calibri"/>
              </a:rPr>
              <a:t> </a:t>
            </a:r>
            <a:r>
              <a:rPr sz="355" b="1" spc="5" dirty="0">
                <a:solidFill>
                  <a:srgbClr val="231F20"/>
                </a:solidFill>
                <a:latin typeface="Calibri"/>
                <a:cs typeface="Calibri"/>
              </a:rPr>
              <a:t>2020</a:t>
            </a:r>
            <a:endParaRPr sz="355">
              <a:solidFill>
                <a:prstClr val="black"/>
              </a:solidFill>
              <a:latin typeface="Calibri"/>
              <a:cs typeface="Calibri"/>
            </a:endParaRPr>
          </a:p>
        </p:txBody>
      </p:sp>
      <p:sp>
        <p:nvSpPr>
          <p:cNvPr id="7" name="object 7"/>
          <p:cNvSpPr/>
          <p:nvPr/>
        </p:nvSpPr>
        <p:spPr>
          <a:xfrm>
            <a:off x="3231991" y="816914"/>
            <a:ext cx="137294" cy="144097"/>
          </a:xfrm>
          <a:prstGeom prst="rect">
            <a:avLst/>
          </a:prstGeom>
          <a:blipFill>
            <a:blip r:embed="rId3" cstate="print"/>
            <a:stretch>
              <a:fillRect/>
            </a:stretch>
          </a:blipFill>
        </p:spPr>
        <p:txBody>
          <a:bodyPr wrap="square" lIns="0" tIns="0" rIns="0" bIns="0" rtlCol="0"/>
          <a:lstStyle/>
          <a:p>
            <a:pPr defTabSz="685800">
              <a:defRPr/>
            </a:pPr>
            <a:endParaRPr sz="912">
              <a:solidFill>
                <a:prstClr val="black"/>
              </a:solidFill>
              <a:latin typeface="Calibri" panose="020F0502020204030204"/>
            </a:endParaRPr>
          </a:p>
        </p:txBody>
      </p:sp>
      <p:sp>
        <p:nvSpPr>
          <p:cNvPr id="8" name="object 8"/>
          <p:cNvSpPr txBox="1"/>
          <p:nvPr/>
        </p:nvSpPr>
        <p:spPr>
          <a:xfrm>
            <a:off x="2789970" y="4500355"/>
            <a:ext cx="39113" cy="329390"/>
          </a:xfrm>
          <a:prstGeom prst="rect">
            <a:avLst/>
          </a:prstGeom>
        </p:spPr>
        <p:txBody>
          <a:bodyPr vert="vert270" wrap="square" lIns="0" tIns="5790" rIns="0" bIns="0" rtlCol="0">
            <a:spAutoFit/>
          </a:bodyPr>
          <a:lstStyle/>
          <a:p>
            <a:pPr marL="6434" defTabSz="685800">
              <a:spcBef>
                <a:spcPts val="46"/>
              </a:spcBef>
              <a:defRPr/>
            </a:pPr>
            <a:r>
              <a:rPr sz="254" spc="-11" dirty="0">
                <a:solidFill>
                  <a:srgbClr val="231F20"/>
                </a:solidFill>
                <a:latin typeface="Calibri"/>
                <a:cs typeface="Calibri"/>
              </a:rPr>
              <a:t>xavierarnau/Getty</a:t>
            </a:r>
            <a:r>
              <a:rPr sz="254" spc="-13" dirty="0">
                <a:solidFill>
                  <a:srgbClr val="231F20"/>
                </a:solidFill>
                <a:latin typeface="Calibri"/>
                <a:cs typeface="Calibri"/>
              </a:rPr>
              <a:t> </a:t>
            </a:r>
            <a:r>
              <a:rPr sz="254" spc="-8" dirty="0">
                <a:solidFill>
                  <a:srgbClr val="231F20"/>
                </a:solidFill>
                <a:latin typeface="Calibri"/>
                <a:cs typeface="Calibri"/>
              </a:rPr>
              <a:t>Images</a:t>
            </a:r>
            <a:endParaRPr sz="254">
              <a:solidFill>
                <a:prstClr val="black"/>
              </a:solidFill>
              <a:latin typeface="Calibri"/>
              <a:cs typeface="Calibri"/>
            </a:endParaRPr>
          </a:p>
        </p:txBody>
      </p:sp>
      <p:sp>
        <p:nvSpPr>
          <p:cNvPr id="9" name="object 9"/>
          <p:cNvSpPr txBox="1"/>
          <p:nvPr/>
        </p:nvSpPr>
        <p:spPr>
          <a:xfrm>
            <a:off x="2789970" y="1234023"/>
            <a:ext cx="39113" cy="497623"/>
          </a:xfrm>
          <a:prstGeom prst="rect">
            <a:avLst/>
          </a:prstGeom>
        </p:spPr>
        <p:txBody>
          <a:bodyPr vert="vert270" wrap="square" lIns="0" tIns="5790" rIns="0" bIns="0" rtlCol="0">
            <a:spAutoFit/>
          </a:bodyPr>
          <a:lstStyle/>
          <a:p>
            <a:pPr marL="6434" defTabSz="685800">
              <a:spcBef>
                <a:spcPts val="46"/>
              </a:spcBef>
              <a:defRPr/>
            </a:pPr>
            <a:r>
              <a:rPr sz="254" spc="-13" dirty="0">
                <a:solidFill>
                  <a:srgbClr val="231F20"/>
                </a:solidFill>
                <a:latin typeface="Calibri"/>
                <a:cs typeface="Calibri"/>
              </a:rPr>
              <a:t>Peter </a:t>
            </a:r>
            <a:r>
              <a:rPr sz="254" spc="-8" dirty="0">
                <a:solidFill>
                  <a:srgbClr val="231F20"/>
                </a:solidFill>
                <a:latin typeface="Calibri"/>
                <a:cs typeface="Calibri"/>
              </a:rPr>
              <a:t>Scholey </a:t>
            </a:r>
            <a:r>
              <a:rPr sz="254" spc="-11" dirty="0">
                <a:solidFill>
                  <a:srgbClr val="231F20"/>
                </a:solidFill>
                <a:latin typeface="Calibri"/>
                <a:cs typeface="Calibri"/>
              </a:rPr>
              <a:t>Partnership/Getty</a:t>
            </a:r>
            <a:r>
              <a:rPr sz="254" dirty="0">
                <a:solidFill>
                  <a:srgbClr val="231F20"/>
                </a:solidFill>
                <a:latin typeface="Calibri"/>
                <a:cs typeface="Calibri"/>
              </a:rPr>
              <a:t> </a:t>
            </a:r>
            <a:r>
              <a:rPr sz="254" spc="-8" dirty="0">
                <a:solidFill>
                  <a:srgbClr val="231F20"/>
                </a:solidFill>
                <a:latin typeface="Calibri"/>
                <a:cs typeface="Calibri"/>
              </a:rPr>
              <a:t>Images</a:t>
            </a:r>
            <a:endParaRPr sz="254">
              <a:solidFill>
                <a:prstClr val="black"/>
              </a:solidFill>
              <a:latin typeface="Calibri"/>
              <a:cs typeface="Calibri"/>
            </a:endParaRPr>
          </a:p>
        </p:txBody>
      </p:sp>
      <p:sp>
        <p:nvSpPr>
          <p:cNvPr id="10" name="object 10"/>
          <p:cNvSpPr txBox="1"/>
          <p:nvPr/>
        </p:nvSpPr>
        <p:spPr>
          <a:xfrm>
            <a:off x="2789970" y="2779003"/>
            <a:ext cx="78227" cy="497623"/>
          </a:xfrm>
          <a:prstGeom prst="rect">
            <a:avLst/>
          </a:prstGeom>
        </p:spPr>
        <p:txBody>
          <a:bodyPr vert="vert270" wrap="square" lIns="0" tIns="5790" rIns="0" bIns="0" rtlCol="0">
            <a:spAutoFit/>
          </a:bodyPr>
          <a:lstStyle/>
          <a:p>
            <a:pPr marL="6434" defTabSz="685800">
              <a:spcBef>
                <a:spcPts val="46"/>
              </a:spcBef>
              <a:defRPr/>
            </a:pPr>
            <a:r>
              <a:rPr sz="254" spc="-5" dirty="0">
                <a:solidFill>
                  <a:srgbClr val="231F20"/>
                </a:solidFill>
                <a:latin typeface="Calibri"/>
                <a:cs typeface="Calibri"/>
              </a:rPr>
              <a:t>Allison </a:t>
            </a:r>
            <a:r>
              <a:rPr sz="254" spc="-11" dirty="0">
                <a:solidFill>
                  <a:srgbClr val="231F20"/>
                </a:solidFill>
                <a:latin typeface="Calibri"/>
                <a:cs typeface="Calibri"/>
              </a:rPr>
              <a:t>Michael Orenstein/Getty</a:t>
            </a:r>
            <a:r>
              <a:rPr sz="254" spc="-18" dirty="0">
                <a:solidFill>
                  <a:srgbClr val="231F20"/>
                </a:solidFill>
                <a:latin typeface="Calibri"/>
                <a:cs typeface="Calibri"/>
              </a:rPr>
              <a:t> </a:t>
            </a:r>
            <a:r>
              <a:rPr sz="254" spc="-8" dirty="0">
                <a:solidFill>
                  <a:srgbClr val="231F20"/>
                </a:solidFill>
                <a:latin typeface="Calibri"/>
                <a:cs typeface="Calibri"/>
              </a:rPr>
              <a:t>Images</a:t>
            </a:r>
            <a:endParaRPr sz="254">
              <a:solidFill>
                <a:prstClr val="black"/>
              </a:solidFill>
              <a:latin typeface="Calibri"/>
              <a:cs typeface="Calibri"/>
            </a:endParaRPr>
          </a:p>
        </p:txBody>
      </p:sp>
      <p:sp>
        <p:nvSpPr>
          <p:cNvPr id="11" name="object 11"/>
          <p:cNvSpPr/>
          <p:nvPr/>
        </p:nvSpPr>
        <p:spPr>
          <a:xfrm>
            <a:off x="2841233" y="4129243"/>
            <a:ext cx="529597" cy="693263"/>
          </a:xfrm>
          <a:prstGeom prst="rect">
            <a:avLst/>
          </a:prstGeom>
          <a:blipFill>
            <a:blip r:embed="rId4" cstate="print"/>
            <a:stretch>
              <a:fillRect/>
            </a:stretch>
          </a:blipFill>
        </p:spPr>
        <p:txBody>
          <a:bodyPr wrap="square" lIns="0" tIns="0" rIns="0" bIns="0" rtlCol="0"/>
          <a:lstStyle/>
          <a:p>
            <a:pPr defTabSz="685800">
              <a:defRPr/>
            </a:pPr>
            <a:endParaRPr sz="912">
              <a:solidFill>
                <a:prstClr val="black"/>
              </a:solidFill>
              <a:latin typeface="Calibri" panose="020F0502020204030204"/>
            </a:endParaRPr>
          </a:p>
        </p:txBody>
      </p:sp>
      <p:sp>
        <p:nvSpPr>
          <p:cNvPr id="12" name="object 12"/>
          <p:cNvSpPr/>
          <p:nvPr/>
        </p:nvSpPr>
        <p:spPr>
          <a:xfrm>
            <a:off x="2841229" y="4129243"/>
            <a:ext cx="529790" cy="693520"/>
          </a:xfrm>
          <a:custGeom>
            <a:avLst/>
            <a:gdLst/>
            <a:ahLst/>
            <a:cxnLst/>
            <a:rect l="l" t="t" r="r" b="b"/>
            <a:pathLst>
              <a:path w="1045844" h="1369059">
                <a:moveTo>
                  <a:pt x="0" y="1368551"/>
                </a:moveTo>
                <a:lnTo>
                  <a:pt x="1045463" y="1368551"/>
                </a:lnTo>
                <a:lnTo>
                  <a:pt x="1045463" y="0"/>
                </a:lnTo>
                <a:lnTo>
                  <a:pt x="0" y="0"/>
                </a:lnTo>
                <a:lnTo>
                  <a:pt x="0" y="1368551"/>
                </a:lnTo>
                <a:close/>
              </a:path>
            </a:pathLst>
          </a:custGeom>
          <a:ln w="3175">
            <a:solidFill>
              <a:srgbClr val="231F20"/>
            </a:solidFill>
          </a:ln>
        </p:spPr>
        <p:txBody>
          <a:bodyPr wrap="square" lIns="0" tIns="0" rIns="0" bIns="0" rtlCol="0"/>
          <a:lstStyle/>
          <a:p>
            <a:pPr defTabSz="685800">
              <a:defRPr/>
            </a:pPr>
            <a:endParaRPr sz="912">
              <a:solidFill>
                <a:prstClr val="black"/>
              </a:solidFill>
              <a:latin typeface="Calibri" panose="020F0502020204030204"/>
            </a:endParaRPr>
          </a:p>
        </p:txBody>
      </p:sp>
      <p:sp>
        <p:nvSpPr>
          <p:cNvPr id="13" name="object 13"/>
          <p:cNvSpPr/>
          <p:nvPr/>
        </p:nvSpPr>
        <p:spPr>
          <a:xfrm>
            <a:off x="2841233" y="2576047"/>
            <a:ext cx="529597" cy="693263"/>
          </a:xfrm>
          <a:prstGeom prst="rect">
            <a:avLst/>
          </a:prstGeom>
          <a:blipFill>
            <a:blip r:embed="rId5" cstate="print"/>
            <a:stretch>
              <a:fillRect/>
            </a:stretch>
          </a:blipFill>
        </p:spPr>
        <p:txBody>
          <a:bodyPr wrap="square" lIns="0" tIns="0" rIns="0" bIns="0" rtlCol="0"/>
          <a:lstStyle/>
          <a:p>
            <a:pPr defTabSz="685800">
              <a:defRPr/>
            </a:pPr>
            <a:endParaRPr sz="912">
              <a:solidFill>
                <a:prstClr val="black"/>
              </a:solidFill>
              <a:latin typeface="Calibri" panose="020F0502020204030204"/>
            </a:endParaRPr>
          </a:p>
        </p:txBody>
      </p:sp>
      <p:sp>
        <p:nvSpPr>
          <p:cNvPr id="14" name="object 14"/>
          <p:cNvSpPr/>
          <p:nvPr/>
        </p:nvSpPr>
        <p:spPr>
          <a:xfrm>
            <a:off x="2841229" y="2576048"/>
            <a:ext cx="529790" cy="693520"/>
          </a:xfrm>
          <a:custGeom>
            <a:avLst/>
            <a:gdLst/>
            <a:ahLst/>
            <a:cxnLst/>
            <a:rect l="l" t="t" r="r" b="b"/>
            <a:pathLst>
              <a:path w="1045844" h="1369060">
                <a:moveTo>
                  <a:pt x="0" y="1368552"/>
                </a:moveTo>
                <a:lnTo>
                  <a:pt x="1045463" y="1368552"/>
                </a:lnTo>
                <a:lnTo>
                  <a:pt x="1045463" y="0"/>
                </a:lnTo>
                <a:lnTo>
                  <a:pt x="0" y="0"/>
                </a:lnTo>
                <a:lnTo>
                  <a:pt x="0" y="1368552"/>
                </a:lnTo>
                <a:close/>
              </a:path>
            </a:pathLst>
          </a:custGeom>
          <a:ln w="3175">
            <a:solidFill>
              <a:srgbClr val="231F20"/>
            </a:solidFill>
          </a:ln>
        </p:spPr>
        <p:txBody>
          <a:bodyPr wrap="square" lIns="0" tIns="0" rIns="0" bIns="0" rtlCol="0"/>
          <a:lstStyle/>
          <a:p>
            <a:pPr defTabSz="685800">
              <a:defRPr/>
            </a:pPr>
            <a:endParaRPr sz="912">
              <a:solidFill>
                <a:prstClr val="black"/>
              </a:solidFill>
              <a:latin typeface="Calibri" panose="020F0502020204030204"/>
            </a:endParaRPr>
          </a:p>
        </p:txBody>
      </p:sp>
      <p:sp>
        <p:nvSpPr>
          <p:cNvPr id="15" name="object 15"/>
          <p:cNvSpPr/>
          <p:nvPr/>
        </p:nvSpPr>
        <p:spPr>
          <a:xfrm>
            <a:off x="2841233" y="1031159"/>
            <a:ext cx="529597" cy="693263"/>
          </a:xfrm>
          <a:prstGeom prst="rect">
            <a:avLst/>
          </a:prstGeom>
          <a:blipFill>
            <a:blip r:embed="rId6" cstate="print"/>
            <a:stretch>
              <a:fillRect/>
            </a:stretch>
          </a:blipFill>
        </p:spPr>
        <p:txBody>
          <a:bodyPr wrap="square" lIns="0" tIns="0" rIns="0" bIns="0" rtlCol="0"/>
          <a:lstStyle/>
          <a:p>
            <a:pPr defTabSz="685800">
              <a:defRPr/>
            </a:pPr>
            <a:endParaRPr sz="912">
              <a:solidFill>
                <a:prstClr val="black"/>
              </a:solidFill>
              <a:latin typeface="Calibri" panose="020F0502020204030204"/>
            </a:endParaRPr>
          </a:p>
        </p:txBody>
      </p:sp>
      <p:sp>
        <p:nvSpPr>
          <p:cNvPr id="16" name="object 16"/>
          <p:cNvSpPr/>
          <p:nvPr/>
        </p:nvSpPr>
        <p:spPr>
          <a:xfrm>
            <a:off x="2841229" y="1031158"/>
            <a:ext cx="529790" cy="693520"/>
          </a:xfrm>
          <a:custGeom>
            <a:avLst/>
            <a:gdLst/>
            <a:ahLst/>
            <a:cxnLst/>
            <a:rect l="l" t="t" r="r" b="b"/>
            <a:pathLst>
              <a:path w="1045844" h="1369060">
                <a:moveTo>
                  <a:pt x="0" y="1368552"/>
                </a:moveTo>
                <a:lnTo>
                  <a:pt x="1045463" y="1368552"/>
                </a:lnTo>
                <a:lnTo>
                  <a:pt x="1045463" y="0"/>
                </a:lnTo>
                <a:lnTo>
                  <a:pt x="0" y="0"/>
                </a:lnTo>
                <a:lnTo>
                  <a:pt x="0" y="1368552"/>
                </a:lnTo>
                <a:close/>
              </a:path>
            </a:pathLst>
          </a:custGeom>
          <a:ln w="3175">
            <a:solidFill>
              <a:srgbClr val="231F20"/>
            </a:solidFill>
          </a:ln>
        </p:spPr>
        <p:txBody>
          <a:bodyPr wrap="square" lIns="0" tIns="0" rIns="0" bIns="0" rtlCol="0"/>
          <a:lstStyle/>
          <a:p>
            <a:pPr defTabSz="685800">
              <a:defRPr/>
            </a:pPr>
            <a:endParaRPr sz="912">
              <a:solidFill>
                <a:prstClr val="black"/>
              </a:solidFill>
              <a:latin typeface="Calibri" panose="020F0502020204030204"/>
            </a:endParaRPr>
          </a:p>
        </p:txBody>
      </p:sp>
      <p:sp>
        <p:nvSpPr>
          <p:cNvPr id="17" name="object 17"/>
          <p:cNvSpPr txBox="1"/>
          <p:nvPr/>
        </p:nvSpPr>
        <p:spPr>
          <a:xfrm>
            <a:off x="3417560" y="779922"/>
            <a:ext cx="1675256" cy="146856"/>
          </a:xfrm>
          <a:prstGeom prst="rect">
            <a:avLst/>
          </a:prstGeom>
        </p:spPr>
        <p:txBody>
          <a:bodyPr vert="horz" wrap="square" lIns="0" tIns="6434" rIns="0" bIns="0" rtlCol="0">
            <a:spAutoFit/>
          </a:bodyPr>
          <a:lstStyle/>
          <a:p>
            <a:pPr marL="6434" defTabSz="685800">
              <a:spcBef>
                <a:spcPts val="51"/>
              </a:spcBef>
              <a:defRPr/>
            </a:pPr>
            <a:r>
              <a:rPr sz="912" b="1" spc="-18" dirty="0">
                <a:solidFill>
                  <a:srgbClr val="231F20"/>
                </a:solidFill>
                <a:latin typeface="Calibri"/>
                <a:cs typeface="Calibri"/>
              </a:rPr>
              <a:t>Offline:</a:t>
            </a:r>
            <a:r>
              <a:rPr sz="912" b="1" spc="-66" dirty="0">
                <a:solidFill>
                  <a:srgbClr val="231F20"/>
                </a:solidFill>
                <a:latin typeface="Calibri"/>
                <a:cs typeface="Calibri"/>
              </a:rPr>
              <a:t> </a:t>
            </a:r>
            <a:r>
              <a:rPr sz="912" b="1" spc="-8" dirty="0">
                <a:solidFill>
                  <a:srgbClr val="231F20"/>
                </a:solidFill>
                <a:latin typeface="Calibri"/>
                <a:cs typeface="Calibri"/>
              </a:rPr>
              <a:t>COVID-19</a:t>
            </a:r>
            <a:r>
              <a:rPr sz="912" b="1" spc="-43" dirty="0">
                <a:solidFill>
                  <a:srgbClr val="231F20"/>
                </a:solidFill>
                <a:latin typeface="Calibri"/>
                <a:cs typeface="Calibri"/>
              </a:rPr>
              <a:t> </a:t>
            </a:r>
            <a:r>
              <a:rPr sz="912" b="1" spc="-5" dirty="0">
                <a:solidFill>
                  <a:srgbClr val="231F20"/>
                </a:solidFill>
                <a:latin typeface="Calibri"/>
                <a:cs typeface="Calibri"/>
              </a:rPr>
              <a:t>is</a:t>
            </a:r>
            <a:r>
              <a:rPr sz="912" b="1" spc="-43" dirty="0">
                <a:solidFill>
                  <a:srgbClr val="231F20"/>
                </a:solidFill>
                <a:latin typeface="Calibri"/>
                <a:cs typeface="Calibri"/>
              </a:rPr>
              <a:t> </a:t>
            </a:r>
            <a:r>
              <a:rPr sz="912" b="1" spc="5" dirty="0">
                <a:solidFill>
                  <a:srgbClr val="231F20"/>
                </a:solidFill>
                <a:latin typeface="Calibri"/>
                <a:cs typeface="Calibri"/>
              </a:rPr>
              <a:t>not</a:t>
            </a:r>
            <a:r>
              <a:rPr sz="912" b="1" spc="-41" dirty="0">
                <a:solidFill>
                  <a:srgbClr val="231F20"/>
                </a:solidFill>
                <a:latin typeface="Calibri"/>
                <a:cs typeface="Calibri"/>
              </a:rPr>
              <a:t> </a:t>
            </a:r>
            <a:r>
              <a:rPr sz="912" b="1" spc="-31" dirty="0">
                <a:solidFill>
                  <a:srgbClr val="231F20"/>
                </a:solidFill>
                <a:latin typeface="Calibri"/>
                <a:cs typeface="Calibri"/>
              </a:rPr>
              <a:t>a</a:t>
            </a:r>
            <a:r>
              <a:rPr sz="912" b="1" spc="-43" dirty="0">
                <a:solidFill>
                  <a:srgbClr val="231F20"/>
                </a:solidFill>
                <a:latin typeface="Calibri"/>
                <a:cs typeface="Calibri"/>
              </a:rPr>
              <a:t> </a:t>
            </a:r>
            <a:r>
              <a:rPr sz="912" b="1" spc="-13" dirty="0">
                <a:solidFill>
                  <a:srgbClr val="231F20"/>
                </a:solidFill>
                <a:latin typeface="Calibri"/>
                <a:cs typeface="Calibri"/>
              </a:rPr>
              <a:t>pandemic</a:t>
            </a:r>
            <a:endParaRPr sz="912">
              <a:solidFill>
                <a:prstClr val="black"/>
              </a:solidFill>
              <a:latin typeface="Calibri"/>
              <a:cs typeface="Calibri"/>
            </a:endParaRPr>
          </a:p>
        </p:txBody>
      </p:sp>
      <p:sp>
        <p:nvSpPr>
          <p:cNvPr id="18" name="object 18"/>
          <p:cNvSpPr txBox="1"/>
          <p:nvPr/>
        </p:nvSpPr>
        <p:spPr>
          <a:xfrm>
            <a:off x="3423993" y="993832"/>
            <a:ext cx="1375139" cy="2056673"/>
          </a:xfrm>
          <a:prstGeom prst="rect">
            <a:avLst/>
          </a:prstGeom>
        </p:spPr>
        <p:txBody>
          <a:bodyPr vert="horz" wrap="square" lIns="0" tIns="6434" rIns="0" bIns="0" rtlCol="0">
            <a:spAutoFit/>
          </a:bodyPr>
          <a:lstStyle/>
          <a:p>
            <a:pPr algn="just" defTabSz="685800">
              <a:lnSpc>
                <a:spcPct val="110400"/>
              </a:lnSpc>
              <a:spcBef>
                <a:spcPts val="51"/>
              </a:spcBef>
              <a:defRPr/>
            </a:pPr>
            <a:r>
              <a:rPr sz="506" spc="-11" dirty="0">
                <a:solidFill>
                  <a:srgbClr val="231F20"/>
                </a:solidFill>
                <a:latin typeface="Calibri"/>
                <a:cs typeface="Calibri"/>
              </a:rPr>
              <a:t>As </a:t>
            </a:r>
            <a:r>
              <a:rPr sz="506" spc="-20" dirty="0">
                <a:solidFill>
                  <a:srgbClr val="231F20"/>
                </a:solidFill>
                <a:latin typeface="Calibri"/>
                <a:cs typeface="Calibri"/>
              </a:rPr>
              <a:t>the </a:t>
            </a:r>
            <a:r>
              <a:rPr sz="506" spc="-23" dirty="0">
                <a:solidFill>
                  <a:srgbClr val="231F20"/>
                </a:solidFill>
                <a:latin typeface="Calibri"/>
                <a:cs typeface="Calibri"/>
              </a:rPr>
              <a:t>world </a:t>
            </a:r>
            <a:r>
              <a:rPr sz="506" spc="-26" dirty="0">
                <a:solidFill>
                  <a:srgbClr val="231F20"/>
                </a:solidFill>
                <a:latin typeface="Calibri"/>
                <a:cs typeface="Calibri"/>
              </a:rPr>
              <a:t>approaches </a:t>
            </a:r>
            <a:r>
              <a:rPr sz="506" spc="-28" dirty="0">
                <a:solidFill>
                  <a:srgbClr val="231F20"/>
                </a:solidFill>
                <a:latin typeface="Calibri"/>
                <a:cs typeface="Calibri"/>
              </a:rPr>
              <a:t>1 </a:t>
            </a:r>
            <a:r>
              <a:rPr sz="506" spc="-13" dirty="0">
                <a:solidFill>
                  <a:srgbClr val="231F20"/>
                </a:solidFill>
                <a:latin typeface="Calibri"/>
                <a:cs typeface="Calibri"/>
              </a:rPr>
              <a:t>million </a:t>
            </a:r>
            <a:r>
              <a:rPr sz="506" spc="-23" dirty="0">
                <a:solidFill>
                  <a:srgbClr val="231F20"/>
                </a:solidFill>
                <a:latin typeface="Calibri"/>
                <a:cs typeface="Calibri"/>
              </a:rPr>
              <a:t>deaths </a:t>
            </a:r>
            <a:r>
              <a:rPr sz="506" spc="-18" dirty="0">
                <a:solidFill>
                  <a:srgbClr val="231F20"/>
                </a:solidFill>
                <a:latin typeface="Calibri"/>
                <a:cs typeface="Calibri"/>
              </a:rPr>
              <a:t>from COVID-19,  </a:t>
            </a:r>
            <a:r>
              <a:rPr sz="506" spc="-31" dirty="0">
                <a:solidFill>
                  <a:srgbClr val="231F20"/>
                </a:solidFill>
                <a:latin typeface="Calibri"/>
                <a:cs typeface="Calibri"/>
              </a:rPr>
              <a:t>we </a:t>
            </a:r>
            <a:r>
              <a:rPr sz="506" spc="-15" dirty="0">
                <a:solidFill>
                  <a:srgbClr val="231F20"/>
                </a:solidFill>
                <a:latin typeface="Calibri"/>
                <a:cs typeface="Calibri"/>
              </a:rPr>
              <a:t>must </a:t>
            </a:r>
            <a:r>
              <a:rPr sz="506" spc="-18" dirty="0">
                <a:solidFill>
                  <a:srgbClr val="231F20"/>
                </a:solidFill>
                <a:latin typeface="Calibri"/>
                <a:cs typeface="Calibri"/>
              </a:rPr>
              <a:t>confront </a:t>
            </a:r>
            <a:r>
              <a:rPr sz="506" spc="-20" dirty="0">
                <a:solidFill>
                  <a:srgbClr val="231F20"/>
                </a:solidFill>
                <a:latin typeface="Calibri"/>
                <a:cs typeface="Calibri"/>
              </a:rPr>
              <a:t>the </a:t>
            </a:r>
            <a:r>
              <a:rPr sz="506" spc="-18" dirty="0">
                <a:solidFill>
                  <a:srgbClr val="231F20"/>
                </a:solidFill>
                <a:latin typeface="Calibri"/>
                <a:cs typeface="Calibri"/>
              </a:rPr>
              <a:t>fact </a:t>
            </a:r>
            <a:r>
              <a:rPr sz="506" spc="-15" dirty="0">
                <a:solidFill>
                  <a:srgbClr val="231F20"/>
                </a:solidFill>
                <a:latin typeface="Calibri"/>
                <a:cs typeface="Calibri"/>
              </a:rPr>
              <a:t>that </a:t>
            </a:r>
            <a:r>
              <a:rPr sz="506" spc="-31" dirty="0">
                <a:solidFill>
                  <a:srgbClr val="231F20"/>
                </a:solidFill>
                <a:latin typeface="Calibri"/>
                <a:cs typeface="Calibri"/>
              </a:rPr>
              <a:t>we are </a:t>
            </a:r>
            <a:r>
              <a:rPr sz="506" spc="-13" dirty="0">
                <a:solidFill>
                  <a:srgbClr val="231F20"/>
                </a:solidFill>
                <a:latin typeface="Calibri"/>
                <a:cs typeface="Calibri"/>
              </a:rPr>
              <a:t>taking </a:t>
            </a:r>
            <a:r>
              <a:rPr sz="506" spc="-23" dirty="0">
                <a:solidFill>
                  <a:srgbClr val="231F20"/>
                </a:solidFill>
                <a:latin typeface="Calibri"/>
                <a:cs typeface="Calibri"/>
              </a:rPr>
              <a:t>a far </a:t>
            </a:r>
            <a:r>
              <a:rPr sz="506" spc="-15" dirty="0">
                <a:solidFill>
                  <a:srgbClr val="231F20"/>
                </a:solidFill>
                <a:latin typeface="Calibri"/>
                <a:cs typeface="Calibri"/>
              </a:rPr>
              <a:t>too  </a:t>
            </a:r>
            <a:r>
              <a:rPr sz="506" spc="-26" dirty="0">
                <a:solidFill>
                  <a:srgbClr val="231F20"/>
                </a:solidFill>
                <a:latin typeface="Calibri"/>
                <a:cs typeface="Calibri"/>
              </a:rPr>
              <a:t>narrow approach </a:t>
            </a:r>
            <a:r>
              <a:rPr sz="506" spc="-11" dirty="0">
                <a:solidFill>
                  <a:srgbClr val="231F20"/>
                </a:solidFill>
                <a:latin typeface="Calibri"/>
                <a:cs typeface="Calibri"/>
              </a:rPr>
              <a:t>to </a:t>
            </a:r>
            <a:r>
              <a:rPr sz="506" spc="-13" dirty="0">
                <a:solidFill>
                  <a:srgbClr val="231F20"/>
                </a:solidFill>
                <a:latin typeface="Calibri"/>
                <a:cs typeface="Calibri"/>
              </a:rPr>
              <a:t>managing this </a:t>
            </a:r>
            <a:r>
              <a:rPr sz="506" spc="-23" dirty="0">
                <a:solidFill>
                  <a:srgbClr val="231F20"/>
                </a:solidFill>
                <a:latin typeface="Calibri"/>
                <a:cs typeface="Calibri"/>
              </a:rPr>
              <a:t>outbreak </a:t>
            </a:r>
            <a:r>
              <a:rPr sz="506" spc="-13" dirty="0">
                <a:solidFill>
                  <a:srgbClr val="231F20"/>
                </a:solidFill>
                <a:latin typeface="Calibri"/>
                <a:cs typeface="Calibri"/>
              </a:rPr>
              <a:t>of </a:t>
            </a:r>
            <a:r>
              <a:rPr sz="506" spc="-23" dirty="0">
                <a:solidFill>
                  <a:srgbClr val="231F20"/>
                </a:solidFill>
                <a:latin typeface="Calibri"/>
                <a:cs typeface="Calibri"/>
              </a:rPr>
              <a:t>a </a:t>
            </a:r>
            <a:r>
              <a:rPr sz="506" spc="-28" dirty="0">
                <a:solidFill>
                  <a:srgbClr val="231F20"/>
                </a:solidFill>
                <a:latin typeface="Calibri"/>
                <a:cs typeface="Calibri"/>
              </a:rPr>
              <a:t>new  </a:t>
            </a:r>
            <a:r>
              <a:rPr sz="506" spc="-23" dirty="0">
                <a:solidFill>
                  <a:srgbClr val="231F20"/>
                </a:solidFill>
                <a:latin typeface="Calibri"/>
                <a:cs typeface="Calibri"/>
              </a:rPr>
              <a:t>coronavirus. </a:t>
            </a:r>
            <a:r>
              <a:rPr sz="506" spc="-46" dirty="0">
                <a:solidFill>
                  <a:srgbClr val="231F20"/>
                </a:solidFill>
                <a:latin typeface="Calibri"/>
                <a:cs typeface="Calibri"/>
              </a:rPr>
              <a:t>We </a:t>
            </a:r>
            <a:r>
              <a:rPr sz="506" spc="-23" dirty="0">
                <a:solidFill>
                  <a:srgbClr val="231F20"/>
                </a:solidFill>
                <a:latin typeface="Calibri"/>
                <a:cs typeface="Calibri"/>
              </a:rPr>
              <a:t>have </a:t>
            </a:r>
            <a:r>
              <a:rPr sz="506" spc="-26" dirty="0">
                <a:solidFill>
                  <a:srgbClr val="231F20"/>
                </a:solidFill>
                <a:latin typeface="Calibri"/>
                <a:cs typeface="Calibri"/>
              </a:rPr>
              <a:t>viewed </a:t>
            </a:r>
            <a:r>
              <a:rPr sz="506" spc="-20" dirty="0">
                <a:solidFill>
                  <a:srgbClr val="231F20"/>
                </a:solidFill>
                <a:latin typeface="Calibri"/>
                <a:cs typeface="Calibri"/>
              </a:rPr>
              <a:t>the </a:t>
            </a:r>
            <a:r>
              <a:rPr sz="506" spc="-28" dirty="0">
                <a:solidFill>
                  <a:srgbClr val="231F20"/>
                </a:solidFill>
                <a:latin typeface="Calibri"/>
                <a:cs typeface="Calibri"/>
              </a:rPr>
              <a:t>cause </a:t>
            </a:r>
            <a:r>
              <a:rPr sz="506" spc="-13" dirty="0">
                <a:solidFill>
                  <a:srgbClr val="231F20"/>
                </a:solidFill>
                <a:latin typeface="Calibri"/>
                <a:cs typeface="Calibri"/>
              </a:rPr>
              <a:t>of this </a:t>
            </a:r>
            <a:r>
              <a:rPr sz="506" spc="-20" dirty="0">
                <a:solidFill>
                  <a:srgbClr val="231F20"/>
                </a:solidFill>
                <a:latin typeface="Calibri"/>
                <a:cs typeface="Calibri"/>
              </a:rPr>
              <a:t>crisis </a:t>
            </a:r>
            <a:r>
              <a:rPr sz="506" spc="-28" dirty="0">
                <a:solidFill>
                  <a:srgbClr val="231F20"/>
                </a:solidFill>
                <a:latin typeface="Calibri"/>
                <a:cs typeface="Calibri"/>
              </a:rPr>
              <a:t>as  </a:t>
            </a:r>
            <a:r>
              <a:rPr sz="506" spc="-20" dirty="0">
                <a:solidFill>
                  <a:srgbClr val="231F20"/>
                </a:solidFill>
                <a:latin typeface="Calibri"/>
                <a:cs typeface="Calibri"/>
              </a:rPr>
              <a:t>an </a:t>
            </a:r>
            <a:r>
              <a:rPr sz="506" spc="-18" dirty="0">
                <a:solidFill>
                  <a:srgbClr val="231F20"/>
                </a:solidFill>
                <a:latin typeface="Calibri"/>
                <a:cs typeface="Calibri"/>
              </a:rPr>
              <a:t>infectious  </a:t>
            </a:r>
            <a:r>
              <a:rPr sz="506" spc="-26" dirty="0">
                <a:solidFill>
                  <a:srgbClr val="231F20"/>
                </a:solidFill>
                <a:latin typeface="Calibri"/>
                <a:cs typeface="Calibri"/>
              </a:rPr>
              <a:t>disease. </a:t>
            </a:r>
            <a:r>
              <a:rPr sz="506" spc="-11" dirty="0">
                <a:solidFill>
                  <a:srgbClr val="231F20"/>
                </a:solidFill>
                <a:latin typeface="Calibri"/>
                <a:cs typeface="Calibri"/>
              </a:rPr>
              <a:t>All </a:t>
            </a:r>
            <a:r>
              <a:rPr sz="506" spc="-13" dirty="0">
                <a:solidFill>
                  <a:srgbClr val="231F20"/>
                </a:solidFill>
                <a:latin typeface="Calibri"/>
                <a:cs typeface="Calibri"/>
              </a:rPr>
              <a:t>of </a:t>
            </a:r>
            <a:r>
              <a:rPr sz="506" spc="-23" dirty="0">
                <a:solidFill>
                  <a:srgbClr val="231F20"/>
                </a:solidFill>
                <a:latin typeface="Calibri"/>
                <a:cs typeface="Calibri"/>
              </a:rPr>
              <a:t>our </a:t>
            </a:r>
            <a:r>
              <a:rPr sz="506" spc="-18" dirty="0">
                <a:solidFill>
                  <a:srgbClr val="231F20"/>
                </a:solidFill>
                <a:latin typeface="Calibri"/>
                <a:cs typeface="Calibri"/>
              </a:rPr>
              <a:t>interventions  </a:t>
            </a:r>
            <a:r>
              <a:rPr sz="506" spc="-23" dirty="0">
                <a:solidFill>
                  <a:srgbClr val="231F20"/>
                </a:solidFill>
                <a:latin typeface="Calibri"/>
                <a:cs typeface="Calibri"/>
              </a:rPr>
              <a:t>have  focused </a:t>
            </a:r>
            <a:r>
              <a:rPr sz="506" spc="-13" dirty="0">
                <a:solidFill>
                  <a:srgbClr val="231F20"/>
                </a:solidFill>
                <a:latin typeface="Calibri"/>
                <a:cs typeface="Calibri"/>
              </a:rPr>
              <a:t>on cutting </a:t>
            </a:r>
            <a:r>
              <a:rPr sz="506" spc="-20" dirty="0">
                <a:solidFill>
                  <a:srgbClr val="231F20"/>
                </a:solidFill>
                <a:latin typeface="Calibri"/>
                <a:cs typeface="Calibri"/>
              </a:rPr>
              <a:t>lines </a:t>
            </a:r>
            <a:r>
              <a:rPr sz="506" spc="-13" dirty="0">
                <a:solidFill>
                  <a:srgbClr val="231F20"/>
                </a:solidFill>
                <a:latin typeface="Calibri"/>
                <a:cs typeface="Calibri"/>
              </a:rPr>
              <a:t>of </a:t>
            </a:r>
            <a:r>
              <a:rPr sz="506" spc="-18" dirty="0">
                <a:solidFill>
                  <a:srgbClr val="231F20"/>
                </a:solidFill>
                <a:latin typeface="Calibri"/>
                <a:cs typeface="Calibri"/>
              </a:rPr>
              <a:t>viral transmission, </a:t>
            </a:r>
            <a:r>
              <a:rPr sz="506" spc="-26" dirty="0">
                <a:solidFill>
                  <a:srgbClr val="231F20"/>
                </a:solidFill>
                <a:latin typeface="Calibri"/>
                <a:cs typeface="Calibri"/>
              </a:rPr>
              <a:t>thereby  </a:t>
            </a:r>
            <a:r>
              <a:rPr sz="506" spc="-15" dirty="0">
                <a:solidFill>
                  <a:srgbClr val="231F20"/>
                </a:solidFill>
                <a:latin typeface="Calibri"/>
                <a:cs typeface="Calibri"/>
              </a:rPr>
              <a:t>controlling </a:t>
            </a:r>
            <a:r>
              <a:rPr sz="506" spc="-20" dirty="0">
                <a:solidFill>
                  <a:srgbClr val="231F20"/>
                </a:solidFill>
                <a:latin typeface="Calibri"/>
                <a:cs typeface="Calibri"/>
              </a:rPr>
              <a:t>the </a:t>
            </a:r>
            <a:r>
              <a:rPr sz="506" spc="-28" dirty="0">
                <a:solidFill>
                  <a:srgbClr val="231F20"/>
                </a:solidFill>
                <a:latin typeface="Calibri"/>
                <a:cs typeface="Calibri"/>
              </a:rPr>
              <a:t>spread </a:t>
            </a:r>
            <a:r>
              <a:rPr sz="506" spc="-13" dirty="0">
                <a:solidFill>
                  <a:srgbClr val="231F20"/>
                </a:solidFill>
                <a:latin typeface="Calibri"/>
                <a:cs typeface="Calibri"/>
              </a:rPr>
              <a:t>of </a:t>
            </a:r>
            <a:r>
              <a:rPr sz="506" spc="-20" dirty="0">
                <a:solidFill>
                  <a:srgbClr val="231F20"/>
                </a:solidFill>
                <a:latin typeface="Calibri"/>
                <a:cs typeface="Calibri"/>
              </a:rPr>
              <a:t>the pathogen. </a:t>
            </a:r>
            <a:r>
              <a:rPr sz="506" spc="-18" dirty="0">
                <a:solidFill>
                  <a:srgbClr val="231F20"/>
                </a:solidFill>
                <a:latin typeface="Calibri"/>
                <a:cs typeface="Calibri"/>
              </a:rPr>
              <a:t>The </a:t>
            </a:r>
            <a:r>
              <a:rPr sz="506" spc="-31" dirty="0">
                <a:solidFill>
                  <a:srgbClr val="231F20"/>
                </a:solidFill>
                <a:latin typeface="Calibri"/>
                <a:cs typeface="Calibri"/>
              </a:rPr>
              <a:t>“science”  </a:t>
            </a:r>
            <a:r>
              <a:rPr sz="506" spc="-15" dirty="0">
                <a:solidFill>
                  <a:srgbClr val="231F20"/>
                </a:solidFill>
                <a:latin typeface="Calibri"/>
                <a:cs typeface="Calibri"/>
              </a:rPr>
              <a:t>that </a:t>
            </a:r>
            <a:r>
              <a:rPr sz="506" spc="-23" dirty="0">
                <a:solidFill>
                  <a:srgbClr val="231F20"/>
                </a:solidFill>
                <a:latin typeface="Calibri"/>
                <a:cs typeface="Calibri"/>
              </a:rPr>
              <a:t>has </a:t>
            </a:r>
            <a:r>
              <a:rPr sz="506" spc="-18" dirty="0">
                <a:solidFill>
                  <a:srgbClr val="231F20"/>
                </a:solidFill>
                <a:latin typeface="Calibri"/>
                <a:cs typeface="Calibri"/>
              </a:rPr>
              <a:t>guided </a:t>
            </a:r>
            <a:r>
              <a:rPr sz="506" spc="-20" dirty="0">
                <a:solidFill>
                  <a:srgbClr val="231F20"/>
                </a:solidFill>
                <a:latin typeface="Calibri"/>
                <a:cs typeface="Calibri"/>
              </a:rPr>
              <a:t>governments </a:t>
            </a:r>
            <a:r>
              <a:rPr sz="506" spc="-23" dirty="0">
                <a:solidFill>
                  <a:srgbClr val="231F20"/>
                </a:solidFill>
                <a:latin typeface="Calibri"/>
                <a:cs typeface="Calibri"/>
              </a:rPr>
              <a:t>has </a:t>
            </a:r>
            <a:r>
              <a:rPr sz="506" spc="-28" dirty="0">
                <a:solidFill>
                  <a:srgbClr val="231F20"/>
                </a:solidFill>
                <a:latin typeface="Calibri"/>
                <a:cs typeface="Calibri"/>
              </a:rPr>
              <a:t>been </a:t>
            </a:r>
            <a:r>
              <a:rPr sz="506" spc="-20" dirty="0">
                <a:solidFill>
                  <a:srgbClr val="231F20"/>
                </a:solidFill>
                <a:latin typeface="Calibri"/>
                <a:cs typeface="Calibri"/>
              </a:rPr>
              <a:t>driven </a:t>
            </a:r>
            <a:r>
              <a:rPr sz="506" spc="-18" dirty="0">
                <a:solidFill>
                  <a:srgbClr val="231F20"/>
                </a:solidFill>
                <a:latin typeface="Calibri"/>
                <a:cs typeface="Calibri"/>
              </a:rPr>
              <a:t>mostly  </a:t>
            </a:r>
            <a:r>
              <a:rPr sz="506" spc="-20" dirty="0">
                <a:solidFill>
                  <a:srgbClr val="231F20"/>
                </a:solidFill>
                <a:latin typeface="Calibri"/>
                <a:cs typeface="Calibri"/>
              </a:rPr>
              <a:t>by </a:t>
            </a:r>
            <a:r>
              <a:rPr sz="506" spc="-23" dirty="0">
                <a:solidFill>
                  <a:srgbClr val="231F20"/>
                </a:solidFill>
                <a:latin typeface="Calibri"/>
                <a:cs typeface="Calibri"/>
              </a:rPr>
              <a:t>epidemic modellers </a:t>
            </a:r>
            <a:r>
              <a:rPr sz="506" spc="-20" dirty="0">
                <a:solidFill>
                  <a:srgbClr val="231F20"/>
                </a:solidFill>
                <a:latin typeface="Calibri"/>
                <a:cs typeface="Calibri"/>
              </a:rPr>
              <a:t>and </a:t>
            </a:r>
            <a:r>
              <a:rPr sz="506" spc="-18" dirty="0">
                <a:solidFill>
                  <a:srgbClr val="231F20"/>
                </a:solidFill>
                <a:latin typeface="Calibri"/>
                <a:cs typeface="Calibri"/>
              </a:rPr>
              <a:t>infectious </a:t>
            </a:r>
            <a:r>
              <a:rPr sz="506" spc="-26" dirty="0">
                <a:solidFill>
                  <a:srgbClr val="231F20"/>
                </a:solidFill>
                <a:latin typeface="Calibri"/>
                <a:cs typeface="Calibri"/>
              </a:rPr>
              <a:t>disease </a:t>
            </a:r>
            <a:r>
              <a:rPr sz="506" spc="-23" dirty="0">
                <a:solidFill>
                  <a:srgbClr val="231F20"/>
                </a:solidFill>
                <a:latin typeface="Calibri"/>
                <a:cs typeface="Calibri"/>
              </a:rPr>
              <a:t>specialists,  </a:t>
            </a:r>
            <a:r>
              <a:rPr sz="506" spc="-18" dirty="0">
                <a:solidFill>
                  <a:srgbClr val="231F20"/>
                </a:solidFill>
                <a:latin typeface="Calibri"/>
                <a:cs typeface="Calibri"/>
              </a:rPr>
              <a:t>who </a:t>
            </a:r>
            <a:r>
              <a:rPr sz="506" spc="-23" dirty="0">
                <a:solidFill>
                  <a:srgbClr val="231F20"/>
                </a:solidFill>
                <a:latin typeface="Calibri"/>
                <a:cs typeface="Calibri"/>
              </a:rPr>
              <a:t>understandably frame </a:t>
            </a:r>
            <a:r>
              <a:rPr sz="506" spc="-20" dirty="0">
                <a:solidFill>
                  <a:srgbClr val="231F20"/>
                </a:solidFill>
                <a:latin typeface="Calibri"/>
                <a:cs typeface="Calibri"/>
              </a:rPr>
              <a:t>the </a:t>
            </a:r>
            <a:r>
              <a:rPr sz="506" spc="-26" dirty="0">
                <a:solidFill>
                  <a:srgbClr val="231F20"/>
                </a:solidFill>
                <a:latin typeface="Calibri"/>
                <a:cs typeface="Calibri"/>
              </a:rPr>
              <a:t>present </a:t>
            </a:r>
            <a:r>
              <a:rPr sz="506" spc="-20" dirty="0">
                <a:solidFill>
                  <a:srgbClr val="231F20"/>
                </a:solidFill>
                <a:latin typeface="Calibri"/>
                <a:cs typeface="Calibri"/>
              </a:rPr>
              <a:t>health </a:t>
            </a:r>
            <a:r>
              <a:rPr sz="506" spc="-26" dirty="0">
                <a:solidFill>
                  <a:srgbClr val="231F20"/>
                </a:solidFill>
                <a:latin typeface="Calibri"/>
                <a:cs typeface="Calibri"/>
              </a:rPr>
              <a:t>emergency  </a:t>
            </a:r>
            <a:r>
              <a:rPr sz="506" spc="-8" dirty="0">
                <a:solidFill>
                  <a:srgbClr val="231F20"/>
                </a:solidFill>
                <a:latin typeface="Calibri"/>
                <a:cs typeface="Calibri"/>
              </a:rPr>
              <a:t>in </a:t>
            </a:r>
            <a:r>
              <a:rPr sz="506" spc="-20" dirty="0">
                <a:solidFill>
                  <a:srgbClr val="231F20"/>
                </a:solidFill>
                <a:latin typeface="Calibri"/>
                <a:cs typeface="Calibri"/>
              </a:rPr>
              <a:t>centuries-old </a:t>
            </a:r>
            <a:r>
              <a:rPr sz="506" spc="-23" dirty="0">
                <a:solidFill>
                  <a:srgbClr val="231F20"/>
                </a:solidFill>
                <a:latin typeface="Calibri"/>
                <a:cs typeface="Calibri"/>
              </a:rPr>
              <a:t>terms </a:t>
            </a:r>
            <a:r>
              <a:rPr sz="506" spc="-13" dirty="0">
                <a:solidFill>
                  <a:srgbClr val="231F20"/>
                </a:solidFill>
                <a:latin typeface="Calibri"/>
                <a:cs typeface="Calibri"/>
              </a:rPr>
              <a:t>of </a:t>
            </a:r>
            <a:r>
              <a:rPr sz="506" spc="-20" dirty="0">
                <a:solidFill>
                  <a:srgbClr val="231F20"/>
                </a:solidFill>
                <a:latin typeface="Calibri"/>
                <a:cs typeface="Calibri"/>
              </a:rPr>
              <a:t>plague. </a:t>
            </a:r>
            <a:r>
              <a:rPr sz="506" spc="-15" dirty="0">
                <a:solidFill>
                  <a:srgbClr val="231F20"/>
                </a:solidFill>
                <a:latin typeface="Calibri"/>
                <a:cs typeface="Calibri"/>
              </a:rPr>
              <a:t>But </a:t>
            </a:r>
            <a:r>
              <a:rPr sz="506" spc="-20" dirty="0">
                <a:solidFill>
                  <a:srgbClr val="231F20"/>
                </a:solidFill>
                <a:latin typeface="Calibri"/>
                <a:cs typeface="Calibri"/>
              </a:rPr>
              <a:t>what </a:t>
            </a:r>
            <a:r>
              <a:rPr sz="506" spc="-31" dirty="0">
                <a:solidFill>
                  <a:srgbClr val="231F20"/>
                </a:solidFill>
                <a:latin typeface="Calibri"/>
                <a:cs typeface="Calibri"/>
              </a:rPr>
              <a:t>we  </a:t>
            </a:r>
            <a:r>
              <a:rPr sz="506" spc="-23" dirty="0">
                <a:solidFill>
                  <a:srgbClr val="231F20"/>
                </a:solidFill>
                <a:latin typeface="Calibri"/>
                <a:cs typeface="Calibri"/>
              </a:rPr>
              <a:t>have  </a:t>
            </a:r>
            <a:r>
              <a:rPr sz="506" spc="-28" dirty="0">
                <a:solidFill>
                  <a:srgbClr val="231F20"/>
                </a:solidFill>
                <a:latin typeface="Calibri"/>
                <a:cs typeface="Calibri"/>
              </a:rPr>
              <a:t>learned </a:t>
            </a:r>
            <a:r>
              <a:rPr sz="506" spc="-18" dirty="0">
                <a:solidFill>
                  <a:srgbClr val="231F20"/>
                </a:solidFill>
                <a:latin typeface="Calibri"/>
                <a:cs typeface="Calibri"/>
              </a:rPr>
              <a:t>so </a:t>
            </a:r>
            <a:r>
              <a:rPr sz="506" spc="-23" dirty="0">
                <a:solidFill>
                  <a:srgbClr val="231F20"/>
                </a:solidFill>
                <a:latin typeface="Calibri"/>
                <a:cs typeface="Calibri"/>
              </a:rPr>
              <a:t>far </a:t>
            </a:r>
            <a:r>
              <a:rPr sz="506" spc="-20" dirty="0">
                <a:solidFill>
                  <a:srgbClr val="231F20"/>
                </a:solidFill>
                <a:latin typeface="Calibri"/>
                <a:cs typeface="Calibri"/>
              </a:rPr>
              <a:t>tells us </a:t>
            </a:r>
            <a:r>
              <a:rPr sz="506" spc="-15" dirty="0">
                <a:solidFill>
                  <a:srgbClr val="231F20"/>
                </a:solidFill>
                <a:latin typeface="Calibri"/>
                <a:cs typeface="Calibri"/>
              </a:rPr>
              <a:t>that </a:t>
            </a:r>
            <a:r>
              <a:rPr sz="506" spc="-20" dirty="0">
                <a:solidFill>
                  <a:srgbClr val="231F20"/>
                </a:solidFill>
                <a:latin typeface="Calibri"/>
                <a:cs typeface="Calibri"/>
              </a:rPr>
              <a:t>the story </a:t>
            </a:r>
            <a:r>
              <a:rPr sz="506" spc="-13" dirty="0">
                <a:solidFill>
                  <a:srgbClr val="231F20"/>
                </a:solidFill>
                <a:latin typeface="Calibri"/>
                <a:cs typeface="Calibri"/>
              </a:rPr>
              <a:t>of </a:t>
            </a:r>
            <a:r>
              <a:rPr sz="506" spc="-15" dirty="0">
                <a:solidFill>
                  <a:srgbClr val="231F20"/>
                </a:solidFill>
                <a:latin typeface="Calibri"/>
                <a:cs typeface="Calibri"/>
              </a:rPr>
              <a:t>COVID-19 </a:t>
            </a:r>
            <a:r>
              <a:rPr sz="506" spc="-13" dirty="0">
                <a:solidFill>
                  <a:srgbClr val="231F20"/>
                </a:solidFill>
                <a:latin typeface="Calibri"/>
                <a:cs typeface="Calibri"/>
              </a:rPr>
              <a:t>is </a:t>
            </a:r>
            <a:r>
              <a:rPr sz="506" spc="-15" dirty="0">
                <a:solidFill>
                  <a:srgbClr val="231F20"/>
                </a:solidFill>
                <a:latin typeface="Calibri"/>
                <a:cs typeface="Calibri"/>
              </a:rPr>
              <a:t>not  </a:t>
            </a:r>
            <a:r>
              <a:rPr sz="506" spc="-18" dirty="0">
                <a:solidFill>
                  <a:srgbClr val="231F20"/>
                </a:solidFill>
                <a:latin typeface="Calibri"/>
                <a:cs typeface="Calibri"/>
              </a:rPr>
              <a:t>so</a:t>
            </a:r>
            <a:r>
              <a:rPr sz="506" spc="79" dirty="0">
                <a:solidFill>
                  <a:srgbClr val="231F20"/>
                </a:solidFill>
                <a:latin typeface="Calibri"/>
                <a:cs typeface="Calibri"/>
              </a:rPr>
              <a:t> </a:t>
            </a:r>
            <a:r>
              <a:rPr sz="506" spc="-20" dirty="0">
                <a:solidFill>
                  <a:srgbClr val="231F20"/>
                </a:solidFill>
                <a:latin typeface="Calibri"/>
                <a:cs typeface="Calibri"/>
              </a:rPr>
              <a:t>simple. Two </a:t>
            </a:r>
            <a:r>
              <a:rPr sz="506" spc="-23" dirty="0">
                <a:solidFill>
                  <a:srgbClr val="231F20"/>
                </a:solidFill>
                <a:latin typeface="Calibri"/>
                <a:cs typeface="Calibri"/>
              </a:rPr>
              <a:t>categories </a:t>
            </a:r>
            <a:r>
              <a:rPr sz="506" spc="-13" dirty="0">
                <a:solidFill>
                  <a:srgbClr val="231F20"/>
                </a:solidFill>
                <a:latin typeface="Calibri"/>
                <a:cs typeface="Calibri"/>
              </a:rPr>
              <a:t>of </a:t>
            </a:r>
            <a:r>
              <a:rPr sz="506" spc="-26" dirty="0">
                <a:solidFill>
                  <a:srgbClr val="231F20"/>
                </a:solidFill>
                <a:latin typeface="Calibri"/>
                <a:cs typeface="Calibri"/>
              </a:rPr>
              <a:t>disease </a:t>
            </a:r>
            <a:r>
              <a:rPr sz="506" spc="-31" dirty="0">
                <a:solidFill>
                  <a:srgbClr val="231F20"/>
                </a:solidFill>
                <a:latin typeface="Calibri"/>
                <a:cs typeface="Calibri"/>
              </a:rPr>
              <a:t>are  </a:t>
            </a:r>
            <a:r>
              <a:rPr sz="506" spc="-18" dirty="0">
                <a:solidFill>
                  <a:srgbClr val="231F20"/>
                </a:solidFill>
                <a:latin typeface="Calibri"/>
                <a:cs typeface="Calibri"/>
              </a:rPr>
              <a:t>interacting  </a:t>
            </a:r>
            <a:r>
              <a:rPr sz="506" spc="-13" dirty="0">
                <a:solidFill>
                  <a:srgbClr val="231F20"/>
                </a:solidFill>
                <a:latin typeface="Calibri"/>
                <a:cs typeface="Calibri"/>
              </a:rPr>
              <a:t>within </a:t>
            </a:r>
            <a:r>
              <a:rPr sz="506" spc="-23" dirty="0">
                <a:solidFill>
                  <a:srgbClr val="231F20"/>
                </a:solidFill>
                <a:latin typeface="Calibri"/>
                <a:cs typeface="Calibri"/>
              </a:rPr>
              <a:t>specific populations—infection </a:t>
            </a:r>
            <a:r>
              <a:rPr sz="506" spc="-15" dirty="0">
                <a:solidFill>
                  <a:srgbClr val="231F20"/>
                </a:solidFill>
                <a:latin typeface="Calibri"/>
                <a:cs typeface="Calibri"/>
              </a:rPr>
              <a:t>with </a:t>
            </a:r>
            <a:r>
              <a:rPr sz="506" spc="-31" dirty="0">
                <a:solidFill>
                  <a:srgbClr val="231F20"/>
                </a:solidFill>
                <a:latin typeface="Calibri"/>
                <a:cs typeface="Calibri"/>
              </a:rPr>
              <a:t>severe </a:t>
            </a:r>
            <a:r>
              <a:rPr sz="506" spc="-26" dirty="0">
                <a:solidFill>
                  <a:srgbClr val="231F20"/>
                </a:solidFill>
                <a:latin typeface="Calibri"/>
                <a:cs typeface="Calibri"/>
              </a:rPr>
              <a:t>acute  respiratory </a:t>
            </a:r>
            <a:r>
              <a:rPr sz="506" spc="-23" dirty="0">
                <a:solidFill>
                  <a:srgbClr val="231F20"/>
                </a:solidFill>
                <a:latin typeface="Calibri"/>
                <a:cs typeface="Calibri"/>
              </a:rPr>
              <a:t>syndrome coronavirus </a:t>
            </a:r>
            <a:r>
              <a:rPr sz="506" spc="-13" dirty="0">
                <a:solidFill>
                  <a:srgbClr val="231F20"/>
                </a:solidFill>
                <a:latin typeface="Calibri"/>
                <a:cs typeface="Calibri"/>
              </a:rPr>
              <a:t>2 (SARS-CoV-2) </a:t>
            </a:r>
            <a:r>
              <a:rPr sz="506" spc="-23" dirty="0">
                <a:solidFill>
                  <a:srgbClr val="231F20"/>
                </a:solidFill>
                <a:latin typeface="Calibri"/>
                <a:cs typeface="Calibri"/>
              </a:rPr>
              <a:t>and  </a:t>
            </a:r>
            <a:r>
              <a:rPr sz="506" spc="-20" dirty="0">
                <a:solidFill>
                  <a:srgbClr val="231F20"/>
                </a:solidFill>
                <a:latin typeface="Calibri"/>
                <a:cs typeface="Calibri"/>
              </a:rPr>
              <a:t>an </a:t>
            </a:r>
            <a:r>
              <a:rPr sz="506" spc="-28" dirty="0">
                <a:solidFill>
                  <a:srgbClr val="231F20"/>
                </a:solidFill>
                <a:latin typeface="Calibri"/>
                <a:cs typeface="Calibri"/>
              </a:rPr>
              <a:t>array </a:t>
            </a:r>
            <a:r>
              <a:rPr sz="506" spc="-13" dirty="0">
                <a:solidFill>
                  <a:srgbClr val="231F20"/>
                </a:solidFill>
                <a:latin typeface="Calibri"/>
                <a:cs typeface="Calibri"/>
              </a:rPr>
              <a:t>of </a:t>
            </a:r>
            <a:r>
              <a:rPr sz="506" spc="-20" dirty="0">
                <a:solidFill>
                  <a:srgbClr val="231F20"/>
                </a:solidFill>
                <a:latin typeface="Calibri"/>
                <a:cs typeface="Calibri"/>
              </a:rPr>
              <a:t>non-communicable </a:t>
            </a:r>
            <a:r>
              <a:rPr sz="506" spc="-26" dirty="0">
                <a:solidFill>
                  <a:srgbClr val="231F20"/>
                </a:solidFill>
                <a:latin typeface="Calibri"/>
                <a:cs typeface="Calibri"/>
              </a:rPr>
              <a:t>diseases </a:t>
            </a:r>
            <a:r>
              <a:rPr sz="506" spc="-15" dirty="0">
                <a:solidFill>
                  <a:srgbClr val="231F20"/>
                </a:solidFill>
                <a:latin typeface="Calibri"/>
                <a:cs typeface="Calibri"/>
              </a:rPr>
              <a:t>(NCDs). </a:t>
            </a:r>
            <a:r>
              <a:rPr sz="506" spc="-26" dirty="0">
                <a:solidFill>
                  <a:srgbClr val="231F20"/>
                </a:solidFill>
                <a:latin typeface="Calibri"/>
                <a:cs typeface="Calibri"/>
              </a:rPr>
              <a:t>These  </a:t>
            </a:r>
            <a:r>
              <a:rPr sz="506" spc="-18" dirty="0">
                <a:solidFill>
                  <a:srgbClr val="231F20"/>
                </a:solidFill>
                <a:latin typeface="Calibri"/>
                <a:cs typeface="Calibri"/>
              </a:rPr>
              <a:t>conditions</a:t>
            </a:r>
            <a:r>
              <a:rPr sz="506" spc="-41" dirty="0">
                <a:solidFill>
                  <a:srgbClr val="231F20"/>
                </a:solidFill>
                <a:latin typeface="Calibri"/>
                <a:cs typeface="Calibri"/>
              </a:rPr>
              <a:t> </a:t>
            </a:r>
            <a:r>
              <a:rPr sz="506" spc="-31" dirty="0">
                <a:solidFill>
                  <a:srgbClr val="231F20"/>
                </a:solidFill>
                <a:latin typeface="Calibri"/>
                <a:cs typeface="Calibri"/>
              </a:rPr>
              <a:t>are</a:t>
            </a:r>
            <a:r>
              <a:rPr sz="506" spc="-38" dirty="0">
                <a:solidFill>
                  <a:srgbClr val="231F20"/>
                </a:solidFill>
                <a:latin typeface="Calibri"/>
                <a:cs typeface="Calibri"/>
              </a:rPr>
              <a:t> </a:t>
            </a:r>
            <a:r>
              <a:rPr sz="506" spc="-18" dirty="0">
                <a:solidFill>
                  <a:srgbClr val="231F20"/>
                </a:solidFill>
                <a:latin typeface="Calibri"/>
                <a:cs typeface="Calibri"/>
              </a:rPr>
              <a:t>clustering</a:t>
            </a:r>
            <a:r>
              <a:rPr sz="506" spc="-46" dirty="0">
                <a:solidFill>
                  <a:srgbClr val="231F20"/>
                </a:solidFill>
                <a:latin typeface="Calibri"/>
                <a:cs typeface="Calibri"/>
              </a:rPr>
              <a:t> </a:t>
            </a:r>
            <a:r>
              <a:rPr sz="506" spc="-13" dirty="0">
                <a:solidFill>
                  <a:srgbClr val="231F20"/>
                </a:solidFill>
                <a:latin typeface="Calibri"/>
                <a:cs typeface="Calibri"/>
              </a:rPr>
              <a:t>within</a:t>
            </a:r>
            <a:r>
              <a:rPr sz="506" spc="-38" dirty="0">
                <a:solidFill>
                  <a:srgbClr val="231F20"/>
                </a:solidFill>
                <a:latin typeface="Calibri"/>
                <a:cs typeface="Calibri"/>
              </a:rPr>
              <a:t> </a:t>
            </a:r>
            <a:r>
              <a:rPr sz="506" spc="-20" dirty="0">
                <a:solidFill>
                  <a:srgbClr val="231F20"/>
                </a:solidFill>
                <a:latin typeface="Calibri"/>
                <a:cs typeface="Calibri"/>
              </a:rPr>
              <a:t>social</a:t>
            </a:r>
            <a:r>
              <a:rPr sz="506" spc="-38" dirty="0">
                <a:solidFill>
                  <a:srgbClr val="231F20"/>
                </a:solidFill>
                <a:latin typeface="Calibri"/>
                <a:cs typeface="Calibri"/>
              </a:rPr>
              <a:t> </a:t>
            </a:r>
            <a:r>
              <a:rPr sz="506" spc="-18" dirty="0">
                <a:solidFill>
                  <a:srgbClr val="231F20"/>
                </a:solidFill>
                <a:latin typeface="Calibri"/>
                <a:cs typeface="Calibri"/>
              </a:rPr>
              <a:t>groups</a:t>
            </a:r>
            <a:r>
              <a:rPr sz="506" spc="-41" dirty="0">
                <a:solidFill>
                  <a:srgbClr val="231F20"/>
                </a:solidFill>
                <a:latin typeface="Calibri"/>
                <a:cs typeface="Calibri"/>
              </a:rPr>
              <a:t> </a:t>
            </a:r>
            <a:r>
              <a:rPr sz="506" spc="-20" dirty="0">
                <a:solidFill>
                  <a:srgbClr val="231F20"/>
                </a:solidFill>
                <a:latin typeface="Calibri"/>
                <a:cs typeface="Calibri"/>
              </a:rPr>
              <a:t>according</a:t>
            </a:r>
            <a:r>
              <a:rPr sz="506" spc="-51" dirty="0">
                <a:solidFill>
                  <a:srgbClr val="231F20"/>
                </a:solidFill>
                <a:latin typeface="Calibri"/>
                <a:cs typeface="Calibri"/>
              </a:rPr>
              <a:t> </a:t>
            </a:r>
            <a:r>
              <a:rPr sz="506" spc="-15" dirty="0">
                <a:solidFill>
                  <a:srgbClr val="231F20"/>
                </a:solidFill>
                <a:latin typeface="Calibri"/>
                <a:cs typeface="Calibri"/>
              </a:rPr>
              <a:t>to  </a:t>
            </a:r>
            <a:r>
              <a:rPr sz="506" spc="-23" dirty="0">
                <a:solidFill>
                  <a:srgbClr val="231F20"/>
                </a:solidFill>
                <a:latin typeface="Calibri"/>
                <a:cs typeface="Calibri"/>
              </a:rPr>
              <a:t>patterns </a:t>
            </a:r>
            <a:r>
              <a:rPr sz="506" spc="-13" dirty="0">
                <a:solidFill>
                  <a:srgbClr val="231F20"/>
                </a:solidFill>
                <a:latin typeface="Calibri"/>
                <a:cs typeface="Calibri"/>
              </a:rPr>
              <a:t>of </a:t>
            </a:r>
            <a:r>
              <a:rPr sz="506" spc="-20" dirty="0">
                <a:solidFill>
                  <a:srgbClr val="231F20"/>
                </a:solidFill>
                <a:latin typeface="Calibri"/>
                <a:cs typeface="Calibri"/>
              </a:rPr>
              <a:t>inequality </a:t>
            </a:r>
            <a:r>
              <a:rPr sz="506" spc="-26" dirty="0">
                <a:solidFill>
                  <a:srgbClr val="231F20"/>
                </a:solidFill>
                <a:latin typeface="Calibri"/>
                <a:cs typeface="Calibri"/>
              </a:rPr>
              <a:t>deeply </a:t>
            </a:r>
            <a:r>
              <a:rPr sz="506" spc="-28" dirty="0">
                <a:solidFill>
                  <a:srgbClr val="231F20"/>
                </a:solidFill>
                <a:latin typeface="Calibri"/>
                <a:cs typeface="Calibri"/>
              </a:rPr>
              <a:t>embedded </a:t>
            </a:r>
            <a:r>
              <a:rPr sz="506" spc="-8" dirty="0">
                <a:solidFill>
                  <a:srgbClr val="231F20"/>
                </a:solidFill>
                <a:latin typeface="Calibri"/>
                <a:cs typeface="Calibri"/>
              </a:rPr>
              <a:t>in </a:t>
            </a:r>
            <a:r>
              <a:rPr sz="506" spc="-23" dirty="0">
                <a:solidFill>
                  <a:srgbClr val="231F20"/>
                </a:solidFill>
                <a:latin typeface="Calibri"/>
                <a:cs typeface="Calibri"/>
              </a:rPr>
              <a:t>our societies.  </a:t>
            </a:r>
            <a:r>
              <a:rPr sz="506" spc="-18" dirty="0">
                <a:solidFill>
                  <a:srgbClr val="231F20"/>
                </a:solidFill>
                <a:latin typeface="Calibri"/>
                <a:cs typeface="Calibri"/>
              </a:rPr>
              <a:t>The </a:t>
            </a:r>
            <a:r>
              <a:rPr sz="506" spc="-15" dirty="0">
                <a:solidFill>
                  <a:srgbClr val="231F20"/>
                </a:solidFill>
                <a:latin typeface="Calibri"/>
                <a:cs typeface="Calibri"/>
              </a:rPr>
              <a:t>aggregation </a:t>
            </a:r>
            <a:r>
              <a:rPr sz="506" spc="-13" dirty="0">
                <a:solidFill>
                  <a:srgbClr val="231F20"/>
                </a:solidFill>
                <a:latin typeface="Calibri"/>
                <a:cs typeface="Calibri"/>
              </a:rPr>
              <a:t>of </a:t>
            </a:r>
            <a:r>
              <a:rPr sz="506" spc="-26" dirty="0">
                <a:solidFill>
                  <a:srgbClr val="231F20"/>
                </a:solidFill>
                <a:latin typeface="Calibri"/>
                <a:cs typeface="Calibri"/>
              </a:rPr>
              <a:t>these diseases </a:t>
            </a:r>
            <a:r>
              <a:rPr sz="506" spc="-13" dirty="0">
                <a:solidFill>
                  <a:srgbClr val="231F20"/>
                </a:solidFill>
                <a:latin typeface="Calibri"/>
                <a:cs typeface="Calibri"/>
              </a:rPr>
              <a:t>on </a:t>
            </a:r>
            <a:r>
              <a:rPr sz="506" spc="-23" dirty="0">
                <a:solidFill>
                  <a:srgbClr val="231F20"/>
                </a:solidFill>
                <a:latin typeface="Calibri"/>
                <a:cs typeface="Calibri"/>
              </a:rPr>
              <a:t>a </a:t>
            </a:r>
            <a:r>
              <a:rPr sz="506" spc="-20" dirty="0">
                <a:solidFill>
                  <a:srgbClr val="231F20"/>
                </a:solidFill>
                <a:latin typeface="Calibri"/>
                <a:cs typeface="Calibri"/>
              </a:rPr>
              <a:t>background </a:t>
            </a:r>
            <a:r>
              <a:rPr sz="506" spc="-15" dirty="0">
                <a:solidFill>
                  <a:srgbClr val="231F20"/>
                </a:solidFill>
                <a:latin typeface="Calibri"/>
                <a:cs typeface="Calibri"/>
              </a:rPr>
              <a:t>of  </a:t>
            </a:r>
            <a:r>
              <a:rPr sz="506" spc="-20" dirty="0">
                <a:solidFill>
                  <a:srgbClr val="231F20"/>
                </a:solidFill>
                <a:latin typeface="Calibri"/>
                <a:cs typeface="Calibri"/>
              </a:rPr>
              <a:t>social and economic disparity </a:t>
            </a:r>
            <a:r>
              <a:rPr sz="506" spc="-28" dirty="0">
                <a:solidFill>
                  <a:srgbClr val="231F20"/>
                </a:solidFill>
                <a:latin typeface="Calibri"/>
                <a:cs typeface="Calibri"/>
              </a:rPr>
              <a:t>exacerbates </a:t>
            </a:r>
            <a:r>
              <a:rPr sz="506" spc="-20" dirty="0">
                <a:solidFill>
                  <a:srgbClr val="231F20"/>
                </a:solidFill>
                <a:latin typeface="Calibri"/>
                <a:cs typeface="Calibri"/>
              </a:rPr>
              <a:t>the </a:t>
            </a:r>
            <a:r>
              <a:rPr sz="506" spc="-28" dirty="0">
                <a:solidFill>
                  <a:srgbClr val="231F20"/>
                </a:solidFill>
                <a:latin typeface="Calibri"/>
                <a:cs typeface="Calibri"/>
              </a:rPr>
              <a:t>adverse  </a:t>
            </a:r>
            <a:r>
              <a:rPr sz="506" spc="-26" dirty="0">
                <a:solidFill>
                  <a:srgbClr val="231F20"/>
                </a:solidFill>
                <a:latin typeface="Calibri"/>
                <a:cs typeface="Calibri"/>
              </a:rPr>
              <a:t>effects </a:t>
            </a:r>
            <a:r>
              <a:rPr sz="506" spc="-13" dirty="0">
                <a:solidFill>
                  <a:srgbClr val="231F20"/>
                </a:solidFill>
                <a:latin typeface="Calibri"/>
                <a:cs typeface="Calibri"/>
              </a:rPr>
              <a:t>of </a:t>
            </a:r>
            <a:r>
              <a:rPr sz="506" spc="-28" dirty="0">
                <a:solidFill>
                  <a:srgbClr val="231F20"/>
                </a:solidFill>
                <a:latin typeface="Calibri"/>
                <a:cs typeface="Calibri"/>
              </a:rPr>
              <a:t>each separate </a:t>
            </a:r>
            <a:r>
              <a:rPr sz="506" spc="-26" dirty="0">
                <a:solidFill>
                  <a:srgbClr val="231F20"/>
                </a:solidFill>
                <a:latin typeface="Calibri"/>
                <a:cs typeface="Calibri"/>
              </a:rPr>
              <a:t>disease. </a:t>
            </a:r>
            <a:r>
              <a:rPr sz="506" spc="-15" dirty="0">
                <a:solidFill>
                  <a:srgbClr val="231F20"/>
                </a:solidFill>
                <a:latin typeface="Calibri"/>
                <a:cs typeface="Calibri"/>
              </a:rPr>
              <a:t>COVID-19 </a:t>
            </a:r>
            <a:r>
              <a:rPr sz="506" spc="-13" dirty="0">
                <a:solidFill>
                  <a:srgbClr val="231F20"/>
                </a:solidFill>
                <a:latin typeface="Calibri"/>
                <a:cs typeface="Calibri"/>
              </a:rPr>
              <a:t>is not </a:t>
            </a:r>
            <a:r>
              <a:rPr sz="506" spc="-23" dirty="0">
                <a:solidFill>
                  <a:srgbClr val="231F20"/>
                </a:solidFill>
                <a:latin typeface="Calibri"/>
                <a:cs typeface="Calibri"/>
              </a:rPr>
              <a:t>a  pandemic. </a:t>
            </a:r>
            <a:r>
              <a:rPr sz="506" spc="-11" dirty="0">
                <a:solidFill>
                  <a:srgbClr val="231F20"/>
                </a:solidFill>
                <a:latin typeface="Calibri"/>
                <a:cs typeface="Calibri"/>
              </a:rPr>
              <a:t>It </a:t>
            </a:r>
            <a:r>
              <a:rPr sz="506" spc="-13" dirty="0">
                <a:solidFill>
                  <a:srgbClr val="231F20"/>
                </a:solidFill>
                <a:latin typeface="Calibri"/>
                <a:cs typeface="Calibri"/>
              </a:rPr>
              <a:t>is </a:t>
            </a:r>
            <a:r>
              <a:rPr sz="506" spc="-23" dirty="0">
                <a:solidFill>
                  <a:srgbClr val="231F20"/>
                </a:solidFill>
                <a:latin typeface="Calibri"/>
                <a:cs typeface="Calibri"/>
              </a:rPr>
              <a:t>a syndemic. </a:t>
            </a:r>
            <a:r>
              <a:rPr sz="506" spc="-18" dirty="0">
                <a:solidFill>
                  <a:srgbClr val="231F20"/>
                </a:solidFill>
                <a:latin typeface="Calibri"/>
                <a:cs typeface="Calibri"/>
              </a:rPr>
              <a:t>The </a:t>
            </a:r>
            <a:r>
              <a:rPr sz="506" spc="-20" dirty="0">
                <a:solidFill>
                  <a:srgbClr val="231F20"/>
                </a:solidFill>
                <a:latin typeface="Calibri"/>
                <a:cs typeface="Calibri"/>
              </a:rPr>
              <a:t>syndemic </a:t>
            </a:r>
            <a:r>
              <a:rPr sz="506" spc="-23" dirty="0">
                <a:solidFill>
                  <a:srgbClr val="231F20"/>
                </a:solidFill>
                <a:latin typeface="Calibri"/>
                <a:cs typeface="Calibri"/>
              </a:rPr>
              <a:t>nature </a:t>
            </a:r>
            <a:r>
              <a:rPr sz="506" spc="-13" dirty="0">
                <a:solidFill>
                  <a:srgbClr val="231F20"/>
                </a:solidFill>
                <a:latin typeface="Calibri"/>
                <a:cs typeface="Calibri"/>
              </a:rPr>
              <a:t>of </a:t>
            </a:r>
            <a:r>
              <a:rPr sz="506" spc="-23" dirty="0">
                <a:solidFill>
                  <a:srgbClr val="231F20"/>
                </a:solidFill>
                <a:latin typeface="Calibri"/>
                <a:cs typeface="Calibri"/>
              </a:rPr>
              <a:t>the  threat </a:t>
            </a:r>
            <a:r>
              <a:rPr sz="506" spc="-31" dirty="0">
                <a:solidFill>
                  <a:srgbClr val="231F20"/>
                </a:solidFill>
                <a:latin typeface="Calibri"/>
                <a:cs typeface="Calibri"/>
              </a:rPr>
              <a:t>we </a:t>
            </a:r>
            <a:r>
              <a:rPr sz="506" spc="-26" dirty="0">
                <a:solidFill>
                  <a:srgbClr val="231F20"/>
                </a:solidFill>
                <a:latin typeface="Calibri"/>
                <a:cs typeface="Calibri"/>
              </a:rPr>
              <a:t>face </a:t>
            </a:r>
            <a:r>
              <a:rPr sz="506" spc="-23" dirty="0">
                <a:solidFill>
                  <a:srgbClr val="231F20"/>
                </a:solidFill>
                <a:latin typeface="Calibri"/>
                <a:cs typeface="Calibri"/>
              </a:rPr>
              <a:t>means </a:t>
            </a:r>
            <a:r>
              <a:rPr sz="506" spc="-15" dirty="0">
                <a:solidFill>
                  <a:srgbClr val="231F20"/>
                </a:solidFill>
                <a:latin typeface="Calibri"/>
                <a:cs typeface="Calibri"/>
              </a:rPr>
              <a:t>that </a:t>
            </a:r>
            <a:r>
              <a:rPr sz="506" spc="-23" dirty="0">
                <a:solidFill>
                  <a:srgbClr val="231F20"/>
                </a:solidFill>
                <a:latin typeface="Calibri"/>
                <a:cs typeface="Calibri"/>
              </a:rPr>
              <a:t>a more </a:t>
            </a:r>
            <a:r>
              <a:rPr sz="506" spc="-26" dirty="0">
                <a:solidFill>
                  <a:srgbClr val="231F20"/>
                </a:solidFill>
                <a:latin typeface="Calibri"/>
                <a:cs typeface="Calibri"/>
              </a:rPr>
              <a:t>nuanced approach </a:t>
            </a:r>
            <a:r>
              <a:rPr sz="506" spc="-18" dirty="0">
                <a:solidFill>
                  <a:srgbClr val="231F20"/>
                </a:solidFill>
                <a:latin typeface="Calibri"/>
                <a:cs typeface="Calibri"/>
              </a:rPr>
              <a:t>is  </a:t>
            </a:r>
            <a:r>
              <a:rPr sz="506" spc="-28" dirty="0">
                <a:solidFill>
                  <a:srgbClr val="231F20"/>
                </a:solidFill>
                <a:latin typeface="Calibri"/>
                <a:cs typeface="Calibri"/>
              </a:rPr>
              <a:t>needed</a:t>
            </a:r>
            <a:r>
              <a:rPr sz="506" spc="-38" dirty="0">
                <a:solidFill>
                  <a:srgbClr val="231F20"/>
                </a:solidFill>
                <a:latin typeface="Calibri"/>
                <a:cs typeface="Calibri"/>
              </a:rPr>
              <a:t> </a:t>
            </a:r>
            <a:r>
              <a:rPr sz="506" spc="-8" dirty="0">
                <a:solidFill>
                  <a:srgbClr val="231F20"/>
                </a:solidFill>
                <a:latin typeface="Calibri"/>
                <a:cs typeface="Calibri"/>
              </a:rPr>
              <a:t>if</a:t>
            </a:r>
            <a:r>
              <a:rPr sz="506" spc="-46" dirty="0">
                <a:solidFill>
                  <a:srgbClr val="231F20"/>
                </a:solidFill>
                <a:latin typeface="Calibri"/>
                <a:cs typeface="Calibri"/>
              </a:rPr>
              <a:t> </a:t>
            </a:r>
            <a:r>
              <a:rPr sz="506" spc="-31" dirty="0">
                <a:solidFill>
                  <a:srgbClr val="231F20"/>
                </a:solidFill>
                <a:latin typeface="Calibri"/>
                <a:cs typeface="Calibri"/>
              </a:rPr>
              <a:t>we</a:t>
            </a:r>
            <a:r>
              <a:rPr sz="506" spc="-35" dirty="0">
                <a:solidFill>
                  <a:srgbClr val="231F20"/>
                </a:solidFill>
                <a:latin typeface="Calibri"/>
                <a:cs typeface="Calibri"/>
              </a:rPr>
              <a:t> </a:t>
            </a:r>
            <a:r>
              <a:rPr sz="506" spc="-31" dirty="0">
                <a:solidFill>
                  <a:srgbClr val="231F20"/>
                </a:solidFill>
                <a:latin typeface="Calibri"/>
                <a:cs typeface="Calibri"/>
              </a:rPr>
              <a:t>are</a:t>
            </a:r>
            <a:r>
              <a:rPr sz="506" spc="-53" dirty="0">
                <a:solidFill>
                  <a:srgbClr val="231F20"/>
                </a:solidFill>
                <a:latin typeface="Calibri"/>
                <a:cs typeface="Calibri"/>
              </a:rPr>
              <a:t> </a:t>
            </a:r>
            <a:r>
              <a:rPr sz="506" spc="-11" dirty="0">
                <a:solidFill>
                  <a:srgbClr val="231F20"/>
                </a:solidFill>
                <a:latin typeface="Calibri"/>
                <a:cs typeface="Calibri"/>
              </a:rPr>
              <a:t>to</a:t>
            </a:r>
            <a:r>
              <a:rPr sz="506" spc="-35" dirty="0">
                <a:solidFill>
                  <a:srgbClr val="231F20"/>
                </a:solidFill>
                <a:latin typeface="Calibri"/>
                <a:cs typeface="Calibri"/>
              </a:rPr>
              <a:t> </a:t>
            </a:r>
            <a:r>
              <a:rPr sz="506" spc="-23" dirty="0">
                <a:solidFill>
                  <a:srgbClr val="231F20"/>
                </a:solidFill>
                <a:latin typeface="Calibri"/>
                <a:cs typeface="Calibri"/>
              </a:rPr>
              <a:t>protect</a:t>
            </a:r>
            <a:r>
              <a:rPr sz="506" spc="-51" dirty="0">
                <a:solidFill>
                  <a:srgbClr val="231F20"/>
                </a:solidFill>
                <a:latin typeface="Calibri"/>
                <a:cs typeface="Calibri"/>
              </a:rPr>
              <a:t> </a:t>
            </a:r>
            <a:r>
              <a:rPr sz="506" spc="-20" dirty="0">
                <a:solidFill>
                  <a:srgbClr val="231F20"/>
                </a:solidFill>
                <a:latin typeface="Calibri"/>
                <a:cs typeface="Calibri"/>
              </a:rPr>
              <a:t>the</a:t>
            </a:r>
            <a:r>
              <a:rPr sz="506" spc="-35" dirty="0">
                <a:solidFill>
                  <a:srgbClr val="231F20"/>
                </a:solidFill>
                <a:latin typeface="Calibri"/>
                <a:cs typeface="Calibri"/>
              </a:rPr>
              <a:t> </a:t>
            </a:r>
            <a:r>
              <a:rPr sz="506" spc="-20" dirty="0">
                <a:solidFill>
                  <a:srgbClr val="231F20"/>
                </a:solidFill>
                <a:latin typeface="Calibri"/>
                <a:cs typeface="Calibri"/>
              </a:rPr>
              <a:t>health</a:t>
            </a:r>
            <a:r>
              <a:rPr sz="506" spc="-48" dirty="0">
                <a:solidFill>
                  <a:srgbClr val="231F20"/>
                </a:solidFill>
                <a:latin typeface="Calibri"/>
                <a:cs typeface="Calibri"/>
              </a:rPr>
              <a:t> </a:t>
            </a:r>
            <a:r>
              <a:rPr sz="506" spc="-13" dirty="0">
                <a:solidFill>
                  <a:srgbClr val="231F20"/>
                </a:solidFill>
                <a:latin typeface="Calibri"/>
                <a:cs typeface="Calibri"/>
              </a:rPr>
              <a:t>of</a:t>
            </a:r>
            <a:r>
              <a:rPr sz="506" spc="-46" dirty="0">
                <a:solidFill>
                  <a:srgbClr val="231F20"/>
                </a:solidFill>
                <a:latin typeface="Calibri"/>
                <a:cs typeface="Calibri"/>
              </a:rPr>
              <a:t> </a:t>
            </a:r>
            <a:r>
              <a:rPr sz="506" spc="-23" dirty="0">
                <a:solidFill>
                  <a:srgbClr val="231F20"/>
                </a:solidFill>
                <a:latin typeface="Calibri"/>
                <a:cs typeface="Calibri"/>
              </a:rPr>
              <a:t>our</a:t>
            </a:r>
            <a:r>
              <a:rPr sz="506" spc="-35" dirty="0">
                <a:solidFill>
                  <a:srgbClr val="231F20"/>
                </a:solidFill>
                <a:latin typeface="Calibri"/>
                <a:cs typeface="Calibri"/>
              </a:rPr>
              <a:t> </a:t>
            </a:r>
            <a:r>
              <a:rPr sz="506" spc="-20" dirty="0">
                <a:solidFill>
                  <a:srgbClr val="231F20"/>
                </a:solidFill>
                <a:latin typeface="Calibri"/>
                <a:cs typeface="Calibri"/>
              </a:rPr>
              <a:t>communities.</a:t>
            </a:r>
            <a:endParaRPr sz="506" dirty="0">
              <a:solidFill>
                <a:prstClr val="black"/>
              </a:solidFill>
              <a:latin typeface="Calibri"/>
              <a:cs typeface="Calibri"/>
            </a:endParaRPr>
          </a:p>
        </p:txBody>
      </p:sp>
      <p:sp>
        <p:nvSpPr>
          <p:cNvPr id="19" name="object 19"/>
          <p:cNvSpPr txBox="1"/>
          <p:nvPr/>
        </p:nvSpPr>
        <p:spPr>
          <a:xfrm>
            <a:off x="4097827" y="3096910"/>
            <a:ext cx="27342" cy="84339"/>
          </a:xfrm>
          <a:prstGeom prst="rect">
            <a:avLst/>
          </a:prstGeom>
        </p:spPr>
        <p:txBody>
          <a:bodyPr vert="horz" wrap="square" lIns="0" tIns="6434" rIns="0" bIns="0" rtlCol="0">
            <a:spAutoFit/>
          </a:bodyPr>
          <a:lstStyle/>
          <a:p>
            <a:pPr defTabSz="685800">
              <a:spcBef>
                <a:spcPts val="51"/>
              </a:spcBef>
              <a:defRPr/>
            </a:pPr>
            <a:r>
              <a:rPr sz="506" spc="-41" dirty="0">
                <a:solidFill>
                  <a:srgbClr val="231F20"/>
                </a:solidFill>
                <a:latin typeface="Calibri"/>
                <a:cs typeface="Calibri"/>
              </a:rPr>
              <a:t>*</a:t>
            </a:r>
            <a:endParaRPr sz="506">
              <a:solidFill>
                <a:prstClr val="black"/>
              </a:solidFill>
              <a:latin typeface="Calibri"/>
              <a:cs typeface="Calibri"/>
            </a:endParaRPr>
          </a:p>
        </p:txBody>
      </p:sp>
      <p:sp>
        <p:nvSpPr>
          <p:cNvPr id="20" name="object 20"/>
          <p:cNvSpPr txBox="1"/>
          <p:nvPr/>
        </p:nvSpPr>
        <p:spPr>
          <a:xfrm>
            <a:off x="3423993" y="3210137"/>
            <a:ext cx="1375139" cy="1628672"/>
          </a:xfrm>
          <a:prstGeom prst="rect">
            <a:avLst/>
          </a:prstGeom>
        </p:spPr>
        <p:txBody>
          <a:bodyPr vert="horz" wrap="square" lIns="0" tIns="6434" rIns="0" bIns="0" rtlCol="0">
            <a:spAutoFit/>
          </a:bodyPr>
          <a:lstStyle/>
          <a:p>
            <a:pPr algn="just" defTabSz="685800">
              <a:lnSpc>
                <a:spcPct val="110400"/>
              </a:lnSpc>
              <a:spcBef>
                <a:spcPts val="51"/>
              </a:spcBef>
              <a:defRPr/>
            </a:pPr>
            <a:r>
              <a:rPr sz="506" spc="-13" dirty="0">
                <a:solidFill>
                  <a:srgbClr val="231F20"/>
                </a:solidFill>
                <a:latin typeface="Calibri"/>
                <a:cs typeface="Calibri"/>
              </a:rPr>
              <a:t>The </a:t>
            </a:r>
            <a:r>
              <a:rPr sz="506" spc="-11" dirty="0">
                <a:solidFill>
                  <a:srgbClr val="231F20"/>
                </a:solidFill>
                <a:latin typeface="Calibri"/>
                <a:cs typeface="Calibri"/>
              </a:rPr>
              <a:t>notion of </a:t>
            </a:r>
            <a:r>
              <a:rPr sz="506" spc="-23" dirty="0">
                <a:solidFill>
                  <a:srgbClr val="231F20"/>
                </a:solidFill>
                <a:latin typeface="Calibri"/>
                <a:cs typeface="Calibri"/>
              </a:rPr>
              <a:t>a </a:t>
            </a:r>
            <a:r>
              <a:rPr sz="506" spc="-18" dirty="0">
                <a:solidFill>
                  <a:srgbClr val="231F20"/>
                </a:solidFill>
                <a:latin typeface="Calibri"/>
                <a:cs typeface="Calibri"/>
              </a:rPr>
              <a:t>syndemic  </a:t>
            </a:r>
            <a:r>
              <a:rPr sz="506" spc="-20" dirty="0">
                <a:solidFill>
                  <a:srgbClr val="231F20"/>
                </a:solidFill>
                <a:latin typeface="Calibri"/>
                <a:cs typeface="Calibri"/>
              </a:rPr>
              <a:t>was </a:t>
            </a:r>
            <a:r>
              <a:rPr sz="506" spc="-13" dirty="0">
                <a:solidFill>
                  <a:srgbClr val="231F20"/>
                </a:solidFill>
                <a:latin typeface="Calibri"/>
                <a:cs typeface="Calibri"/>
              </a:rPr>
              <a:t>first </a:t>
            </a:r>
            <a:r>
              <a:rPr sz="506" spc="-20" dirty="0">
                <a:solidFill>
                  <a:srgbClr val="231F20"/>
                </a:solidFill>
                <a:latin typeface="Calibri"/>
                <a:cs typeface="Calibri"/>
              </a:rPr>
              <a:t>conceived </a:t>
            </a:r>
            <a:r>
              <a:rPr sz="506" spc="-18" dirty="0">
                <a:solidFill>
                  <a:srgbClr val="231F20"/>
                </a:solidFill>
                <a:latin typeface="Calibri"/>
                <a:cs typeface="Calibri"/>
              </a:rPr>
              <a:t>by  </a:t>
            </a:r>
            <a:r>
              <a:rPr sz="506" spc="-23" dirty="0">
                <a:solidFill>
                  <a:srgbClr val="231F20"/>
                </a:solidFill>
                <a:latin typeface="Calibri"/>
                <a:cs typeface="Calibri"/>
              </a:rPr>
              <a:t>Merrill </a:t>
            </a:r>
            <a:r>
              <a:rPr sz="506" spc="-15" dirty="0">
                <a:solidFill>
                  <a:srgbClr val="231F20"/>
                </a:solidFill>
                <a:latin typeface="Calibri"/>
                <a:cs typeface="Calibri"/>
              </a:rPr>
              <a:t>Singer, </a:t>
            </a:r>
            <a:r>
              <a:rPr sz="506" spc="-18" dirty="0">
                <a:solidFill>
                  <a:srgbClr val="231F20"/>
                </a:solidFill>
                <a:latin typeface="Calibri"/>
                <a:cs typeface="Calibri"/>
              </a:rPr>
              <a:t>an</a:t>
            </a:r>
            <a:r>
              <a:rPr sz="506" spc="79" dirty="0">
                <a:solidFill>
                  <a:srgbClr val="231F20"/>
                </a:solidFill>
                <a:latin typeface="Calibri"/>
                <a:cs typeface="Calibri"/>
              </a:rPr>
              <a:t> </a:t>
            </a:r>
            <a:r>
              <a:rPr sz="506" spc="-18" dirty="0">
                <a:solidFill>
                  <a:srgbClr val="231F20"/>
                </a:solidFill>
                <a:latin typeface="Calibri"/>
                <a:cs typeface="Calibri"/>
              </a:rPr>
              <a:t>American  medical  </a:t>
            </a:r>
            <a:r>
              <a:rPr sz="506" spc="-13" dirty="0">
                <a:solidFill>
                  <a:srgbClr val="231F20"/>
                </a:solidFill>
                <a:latin typeface="Calibri"/>
                <a:cs typeface="Calibri"/>
              </a:rPr>
              <a:t>anthropologist,  </a:t>
            </a:r>
            <a:r>
              <a:rPr sz="506" spc="-5" dirty="0">
                <a:solidFill>
                  <a:srgbClr val="231F20"/>
                </a:solidFill>
                <a:latin typeface="Calibri"/>
                <a:cs typeface="Calibri"/>
              </a:rPr>
              <a:t>in </a:t>
            </a:r>
            <a:r>
              <a:rPr sz="506" spc="-15" dirty="0">
                <a:solidFill>
                  <a:srgbClr val="231F20"/>
                </a:solidFill>
                <a:latin typeface="Calibri"/>
                <a:cs typeface="Calibri"/>
              </a:rPr>
              <a:t>the </a:t>
            </a:r>
            <a:r>
              <a:rPr sz="506" spc="-8" dirty="0">
                <a:solidFill>
                  <a:srgbClr val="231F20"/>
                </a:solidFill>
                <a:latin typeface="Calibri"/>
                <a:cs typeface="Calibri"/>
              </a:rPr>
              <a:t>1990s. </a:t>
            </a:r>
            <a:r>
              <a:rPr sz="506" spc="-13" dirty="0">
                <a:solidFill>
                  <a:srgbClr val="231F20"/>
                </a:solidFill>
                <a:latin typeface="Calibri"/>
                <a:cs typeface="Calibri"/>
              </a:rPr>
              <a:t>Writing </a:t>
            </a:r>
            <a:r>
              <a:rPr sz="506" spc="-5" dirty="0">
                <a:solidFill>
                  <a:srgbClr val="231F20"/>
                </a:solidFill>
                <a:latin typeface="Calibri"/>
                <a:cs typeface="Calibri"/>
              </a:rPr>
              <a:t>in </a:t>
            </a:r>
            <a:r>
              <a:rPr sz="506" i="1" spc="-26" dirty="0">
                <a:solidFill>
                  <a:srgbClr val="231F20"/>
                </a:solidFill>
                <a:latin typeface="Calibri"/>
                <a:cs typeface="Calibri"/>
              </a:rPr>
              <a:t>The Lancet </a:t>
            </a:r>
            <a:r>
              <a:rPr sz="506" spc="-5" dirty="0">
                <a:solidFill>
                  <a:srgbClr val="231F20"/>
                </a:solidFill>
                <a:latin typeface="Calibri"/>
                <a:cs typeface="Calibri"/>
              </a:rPr>
              <a:t>in </a:t>
            </a:r>
            <a:r>
              <a:rPr sz="506" spc="-28" dirty="0">
                <a:solidFill>
                  <a:srgbClr val="231F20"/>
                </a:solidFill>
                <a:latin typeface="Calibri"/>
                <a:cs typeface="Calibri"/>
              </a:rPr>
              <a:t>2017, </a:t>
            </a:r>
            <a:r>
              <a:rPr sz="506" spc="-15" dirty="0">
                <a:solidFill>
                  <a:srgbClr val="231F20"/>
                </a:solidFill>
                <a:latin typeface="Calibri"/>
                <a:cs typeface="Calibri"/>
              </a:rPr>
              <a:t>together  </a:t>
            </a:r>
            <a:r>
              <a:rPr sz="506" spc="-11" dirty="0">
                <a:solidFill>
                  <a:srgbClr val="231F20"/>
                </a:solidFill>
                <a:latin typeface="Calibri"/>
                <a:cs typeface="Calibri"/>
              </a:rPr>
              <a:t>with Emily </a:t>
            </a:r>
            <a:r>
              <a:rPr sz="506" spc="-20" dirty="0">
                <a:solidFill>
                  <a:srgbClr val="231F20"/>
                </a:solidFill>
                <a:latin typeface="Calibri"/>
                <a:cs typeface="Calibri"/>
              </a:rPr>
              <a:t>Mendenhall </a:t>
            </a:r>
            <a:r>
              <a:rPr sz="506" spc="-18" dirty="0">
                <a:solidFill>
                  <a:srgbClr val="231F20"/>
                </a:solidFill>
                <a:latin typeface="Calibri"/>
                <a:cs typeface="Calibri"/>
              </a:rPr>
              <a:t>and colleagues, </a:t>
            </a:r>
            <a:r>
              <a:rPr sz="506" spc="-13" dirty="0">
                <a:solidFill>
                  <a:srgbClr val="231F20"/>
                </a:solidFill>
                <a:latin typeface="Calibri"/>
                <a:cs typeface="Calibri"/>
              </a:rPr>
              <a:t>Singer </a:t>
            </a:r>
            <a:r>
              <a:rPr sz="506" spc="-20" dirty="0">
                <a:solidFill>
                  <a:srgbClr val="231F20"/>
                </a:solidFill>
                <a:latin typeface="Calibri"/>
                <a:cs typeface="Calibri"/>
              </a:rPr>
              <a:t>argued  </a:t>
            </a:r>
            <a:r>
              <a:rPr sz="506" spc="-11" dirty="0">
                <a:solidFill>
                  <a:srgbClr val="231F20"/>
                </a:solidFill>
                <a:latin typeface="Calibri"/>
                <a:cs typeface="Calibri"/>
              </a:rPr>
              <a:t>that </a:t>
            </a:r>
            <a:r>
              <a:rPr sz="506" spc="-23" dirty="0">
                <a:solidFill>
                  <a:srgbClr val="231F20"/>
                </a:solidFill>
                <a:latin typeface="Calibri"/>
                <a:cs typeface="Calibri"/>
              </a:rPr>
              <a:t>a </a:t>
            </a:r>
            <a:r>
              <a:rPr sz="506" spc="-18" dirty="0">
                <a:solidFill>
                  <a:srgbClr val="231F20"/>
                </a:solidFill>
                <a:latin typeface="Calibri"/>
                <a:cs typeface="Calibri"/>
              </a:rPr>
              <a:t>syndemic </a:t>
            </a:r>
            <a:r>
              <a:rPr sz="506" spc="-20" dirty="0">
                <a:solidFill>
                  <a:srgbClr val="231F20"/>
                </a:solidFill>
                <a:latin typeface="Calibri"/>
                <a:cs typeface="Calibri"/>
              </a:rPr>
              <a:t>approach </a:t>
            </a:r>
            <a:r>
              <a:rPr sz="506" spc="-23" dirty="0">
                <a:solidFill>
                  <a:srgbClr val="231F20"/>
                </a:solidFill>
                <a:latin typeface="Calibri"/>
                <a:cs typeface="Calibri"/>
              </a:rPr>
              <a:t>reveals </a:t>
            </a:r>
            <a:r>
              <a:rPr sz="506" spc="-13" dirty="0">
                <a:solidFill>
                  <a:srgbClr val="231F20"/>
                </a:solidFill>
                <a:latin typeface="Calibri"/>
                <a:cs typeface="Calibri"/>
              </a:rPr>
              <a:t>biological </a:t>
            </a:r>
            <a:r>
              <a:rPr sz="506" spc="-18" dirty="0">
                <a:solidFill>
                  <a:srgbClr val="231F20"/>
                </a:solidFill>
                <a:latin typeface="Calibri"/>
                <a:cs typeface="Calibri"/>
              </a:rPr>
              <a:t>and social  </a:t>
            </a:r>
            <a:r>
              <a:rPr sz="506" spc="-15" dirty="0">
                <a:solidFill>
                  <a:srgbClr val="231F20"/>
                </a:solidFill>
                <a:latin typeface="Calibri"/>
                <a:cs typeface="Calibri"/>
              </a:rPr>
              <a:t>interactions </a:t>
            </a:r>
            <a:r>
              <a:rPr sz="506" spc="-11" dirty="0">
                <a:solidFill>
                  <a:srgbClr val="231F20"/>
                </a:solidFill>
                <a:latin typeface="Calibri"/>
                <a:cs typeface="Calibri"/>
              </a:rPr>
              <a:t>that </a:t>
            </a:r>
            <a:r>
              <a:rPr sz="506" spc="-28" dirty="0">
                <a:solidFill>
                  <a:srgbClr val="231F20"/>
                </a:solidFill>
                <a:latin typeface="Calibri"/>
                <a:cs typeface="Calibri"/>
              </a:rPr>
              <a:t>are </a:t>
            </a:r>
            <a:r>
              <a:rPr sz="506" spc="-13" dirty="0">
                <a:solidFill>
                  <a:srgbClr val="231F20"/>
                </a:solidFill>
                <a:latin typeface="Calibri"/>
                <a:cs typeface="Calibri"/>
              </a:rPr>
              <a:t>important </a:t>
            </a:r>
            <a:r>
              <a:rPr sz="506" spc="-15" dirty="0">
                <a:solidFill>
                  <a:srgbClr val="231F20"/>
                </a:solidFill>
                <a:latin typeface="Calibri"/>
                <a:cs typeface="Calibri"/>
              </a:rPr>
              <a:t>for </a:t>
            </a:r>
            <a:r>
              <a:rPr sz="506" spc="-13" dirty="0">
                <a:solidFill>
                  <a:srgbClr val="231F20"/>
                </a:solidFill>
                <a:latin typeface="Calibri"/>
                <a:cs typeface="Calibri"/>
              </a:rPr>
              <a:t>prognosis, </a:t>
            </a:r>
            <a:r>
              <a:rPr sz="506" spc="-15" dirty="0">
                <a:solidFill>
                  <a:srgbClr val="231F20"/>
                </a:solidFill>
                <a:latin typeface="Calibri"/>
                <a:cs typeface="Calibri"/>
              </a:rPr>
              <a:t>treat-  ment, </a:t>
            </a:r>
            <a:r>
              <a:rPr sz="506" spc="-18" dirty="0">
                <a:solidFill>
                  <a:srgbClr val="231F20"/>
                </a:solidFill>
                <a:latin typeface="Calibri"/>
                <a:cs typeface="Calibri"/>
              </a:rPr>
              <a:t>and</a:t>
            </a:r>
            <a:r>
              <a:rPr sz="506" spc="79" dirty="0">
                <a:solidFill>
                  <a:srgbClr val="231F20"/>
                </a:solidFill>
                <a:latin typeface="Calibri"/>
                <a:cs typeface="Calibri"/>
              </a:rPr>
              <a:t> </a:t>
            </a:r>
            <a:r>
              <a:rPr sz="506" spc="-18" dirty="0">
                <a:solidFill>
                  <a:srgbClr val="231F20"/>
                </a:solidFill>
                <a:latin typeface="Calibri"/>
                <a:cs typeface="Calibri"/>
              </a:rPr>
              <a:t>health  policy.  </a:t>
            </a:r>
            <a:r>
              <a:rPr sz="506" spc="-2" dirty="0">
                <a:solidFill>
                  <a:srgbClr val="231F20"/>
                </a:solidFill>
                <a:latin typeface="Calibri"/>
                <a:cs typeface="Calibri"/>
              </a:rPr>
              <a:t>Limiting </a:t>
            </a:r>
            <a:r>
              <a:rPr sz="506" spc="-15" dirty="0">
                <a:solidFill>
                  <a:srgbClr val="231F20"/>
                </a:solidFill>
                <a:latin typeface="Calibri"/>
                <a:cs typeface="Calibri"/>
              </a:rPr>
              <a:t>the </a:t>
            </a:r>
            <a:r>
              <a:rPr sz="506" spc="-18" dirty="0">
                <a:solidFill>
                  <a:srgbClr val="231F20"/>
                </a:solidFill>
                <a:latin typeface="Calibri"/>
                <a:cs typeface="Calibri"/>
              </a:rPr>
              <a:t>harm  </a:t>
            </a:r>
            <a:r>
              <a:rPr sz="506" spc="-23" dirty="0">
                <a:solidFill>
                  <a:srgbClr val="231F20"/>
                </a:solidFill>
                <a:latin typeface="Calibri"/>
                <a:cs typeface="Calibri"/>
              </a:rPr>
              <a:t>caused  </a:t>
            </a:r>
            <a:r>
              <a:rPr sz="506" spc="-18" dirty="0">
                <a:solidFill>
                  <a:srgbClr val="231F20"/>
                </a:solidFill>
                <a:latin typeface="Calibri"/>
                <a:cs typeface="Calibri"/>
              </a:rPr>
              <a:t>by </a:t>
            </a:r>
            <a:r>
              <a:rPr sz="506" spc="-8" dirty="0">
                <a:solidFill>
                  <a:srgbClr val="231F20"/>
                </a:solidFill>
                <a:latin typeface="Calibri"/>
                <a:cs typeface="Calibri"/>
              </a:rPr>
              <a:t>SARS-CoV-2 </a:t>
            </a:r>
            <a:r>
              <a:rPr sz="506" spc="-13" dirty="0">
                <a:solidFill>
                  <a:srgbClr val="231F20"/>
                </a:solidFill>
                <a:latin typeface="Calibri"/>
                <a:cs typeface="Calibri"/>
              </a:rPr>
              <a:t>will </a:t>
            </a:r>
            <a:r>
              <a:rPr sz="506" spc="-18" dirty="0">
                <a:solidFill>
                  <a:srgbClr val="231F20"/>
                </a:solidFill>
                <a:latin typeface="Calibri"/>
                <a:cs typeface="Calibri"/>
              </a:rPr>
              <a:t>demand far </a:t>
            </a:r>
            <a:r>
              <a:rPr sz="506" spc="-20" dirty="0">
                <a:solidFill>
                  <a:srgbClr val="231F20"/>
                </a:solidFill>
                <a:latin typeface="Calibri"/>
                <a:cs typeface="Calibri"/>
              </a:rPr>
              <a:t>greater </a:t>
            </a:r>
            <a:r>
              <a:rPr sz="506" spc="-13" dirty="0">
                <a:solidFill>
                  <a:srgbClr val="231F20"/>
                </a:solidFill>
                <a:latin typeface="Calibri"/>
                <a:cs typeface="Calibri"/>
              </a:rPr>
              <a:t>attention </a:t>
            </a:r>
            <a:r>
              <a:rPr sz="506" spc="-11" dirty="0">
                <a:solidFill>
                  <a:srgbClr val="231F20"/>
                </a:solidFill>
                <a:latin typeface="Calibri"/>
                <a:cs typeface="Calibri"/>
              </a:rPr>
              <a:t>to  </a:t>
            </a:r>
            <a:r>
              <a:rPr sz="506" spc="-13" dirty="0">
                <a:solidFill>
                  <a:srgbClr val="231F20"/>
                </a:solidFill>
                <a:latin typeface="Calibri"/>
                <a:cs typeface="Calibri"/>
              </a:rPr>
              <a:t>NCDs </a:t>
            </a:r>
            <a:r>
              <a:rPr sz="506" spc="-18" dirty="0">
                <a:solidFill>
                  <a:srgbClr val="231F20"/>
                </a:solidFill>
                <a:latin typeface="Calibri"/>
                <a:cs typeface="Calibri"/>
              </a:rPr>
              <a:t>and socioeconomic </a:t>
            </a:r>
            <a:r>
              <a:rPr sz="506" spc="-15" dirty="0">
                <a:solidFill>
                  <a:srgbClr val="231F20"/>
                </a:solidFill>
                <a:latin typeface="Calibri"/>
                <a:cs typeface="Calibri"/>
              </a:rPr>
              <a:t>inequality </a:t>
            </a:r>
            <a:r>
              <a:rPr sz="506" spc="-13" dirty="0">
                <a:solidFill>
                  <a:srgbClr val="231F20"/>
                </a:solidFill>
                <a:latin typeface="Calibri"/>
                <a:cs typeface="Calibri"/>
              </a:rPr>
              <a:t>than </a:t>
            </a:r>
            <a:r>
              <a:rPr sz="506" spc="-18" dirty="0">
                <a:solidFill>
                  <a:srgbClr val="231F20"/>
                </a:solidFill>
                <a:latin typeface="Calibri"/>
                <a:cs typeface="Calibri"/>
              </a:rPr>
              <a:t>has </a:t>
            </a:r>
            <a:r>
              <a:rPr sz="506" spc="-15" dirty="0">
                <a:solidFill>
                  <a:srgbClr val="231F20"/>
                </a:solidFill>
                <a:latin typeface="Calibri"/>
                <a:cs typeface="Calibri"/>
              </a:rPr>
              <a:t>hitherto  </a:t>
            </a:r>
            <a:r>
              <a:rPr sz="506" spc="-26" dirty="0">
                <a:solidFill>
                  <a:srgbClr val="231F20"/>
                </a:solidFill>
                <a:latin typeface="Calibri"/>
                <a:cs typeface="Calibri"/>
              </a:rPr>
              <a:t>been </a:t>
            </a:r>
            <a:r>
              <a:rPr sz="506" spc="-15" dirty="0">
                <a:solidFill>
                  <a:srgbClr val="231F20"/>
                </a:solidFill>
                <a:latin typeface="Calibri"/>
                <a:cs typeface="Calibri"/>
              </a:rPr>
              <a:t>admitted. </a:t>
            </a:r>
            <a:r>
              <a:rPr sz="506" spc="2" dirty="0">
                <a:solidFill>
                  <a:srgbClr val="231F20"/>
                </a:solidFill>
                <a:latin typeface="Calibri"/>
                <a:cs typeface="Calibri"/>
              </a:rPr>
              <a:t>A </a:t>
            </a:r>
            <a:r>
              <a:rPr sz="506" spc="-18" dirty="0">
                <a:solidFill>
                  <a:srgbClr val="231F20"/>
                </a:solidFill>
                <a:latin typeface="Calibri"/>
                <a:cs typeface="Calibri"/>
              </a:rPr>
              <a:t>syndemic </a:t>
            </a:r>
            <a:r>
              <a:rPr sz="506" spc="-11" dirty="0">
                <a:solidFill>
                  <a:srgbClr val="231F20"/>
                </a:solidFill>
                <a:latin typeface="Calibri"/>
                <a:cs typeface="Calibri"/>
              </a:rPr>
              <a:t>is </a:t>
            </a:r>
            <a:r>
              <a:rPr sz="506" spc="-8" dirty="0">
                <a:solidFill>
                  <a:srgbClr val="231F20"/>
                </a:solidFill>
                <a:latin typeface="Calibri"/>
                <a:cs typeface="Calibri"/>
              </a:rPr>
              <a:t>not </a:t>
            </a:r>
            <a:r>
              <a:rPr sz="506" spc="-20" dirty="0">
                <a:solidFill>
                  <a:srgbClr val="231F20"/>
                </a:solidFill>
                <a:latin typeface="Calibri"/>
                <a:cs typeface="Calibri"/>
              </a:rPr>
              <a:t>merely </a:t>
            </a:r>
            <a:r>
              <a:rPr sz="506" spc="-23" dirty="0">
                <a:solidFill>
                  <a:srgbClr val="231F20"/>
                </a:solidFill>
                <a:latin typeface="Calibri"/>
                <a:cs typeface="Calibri"/>
              </a:rPr>
              <a:t>a </a:t>
            </a:r>
            <a:r>
              <a:rPr sz="506" spc="-15" dirty="0">
                <a:solidFill>
                  <a:srgbClr val="231F20"/>
                </a:solidFill>
                <a:latin typeface="Calibri"/>
                <a:cs typeface="Calibri"/>
              </a:rPr>
              <a:t>comorbidity.  Syndemics </a:t>
            </a:r>
            <a:r>
              <a:rPr sz="506" spc="-28" dirty="0">
                <a:solidFill>
                  <a:srgbClr val="231F20"/>
                </a:solidFill>
                <a:latin typeface="Calibri"/>
                <a:cs typeface="Calibri"/>
              </a:rPr>
              <a:t>are </a:t>
            </a:r>
            <a:r>
              <a:rPr sz="506" spc="-23" dirty="0">
                <a:solidFill>
                  <a:srgbClr val="231F20"/>
                </a:solidFill>
                <a:latin typeface="Calibri"/>
                <a:cs typeface="Calibri"/>
              </a:rPr>
              <a:t>characterised </a:t>
            </a:r>
            <a:r>
              <a:rPr sz="506" spc="-18" dirty="0">
                <a:solidFill>
                  <a:srgbClr val="231F20"/>
                </a:solidFill>
                <a:latin typeface="Calibri"/>
                <a:cs typeface="Calibri"/>
              </a:rPr>
              <a:t>by</a:t>
            </a:r>
            <a:r>
              <a:rPr sz="506" spc="79" dirty="0">
                <a:solidFill>
                  <a:srgbClr val="231F20"/>
                </a:solidFill>
                <a:latin typeface="Calibri"/>
                <a:cs typeface="Calibri"/>
              </a:rPr>
              <a:t> </a:t>
            </a:r>
            <a:r>
              <a:rPr sz="506" spc="-13" dirty="0">
                <a:solidFill>
                  <a:srgbClr val="231F20"/>
                </a:solidFill>
                <a:latin typeface="Calibri"/>
                <a:cs typeface="Calibri"/>
              </a:rPr>
              <a:t>biological </a:t>
            </a:r>
            <a:r>
              <a:rPr sz="506" spc="-18" dirty="0">
                <a:solidFill>
                  <a:srgbClr val="231F20"/>
                </a:solidFill>
                <a:latin typeface="Calibri"/>
                <a:cs typeface="Calibri"/>
              </a:rPr>
              <a:t>and  social  </a:t>
            </a:r>
            <a:r>
              <a:rPr sz="506" spc="-15" dirty="0">
                <a:solidFill>
                  <a:srgbClr val="231F20"/>
                </a:solidFill>
                <a:latin typeface="Calibri"/>
                <a:cs typeface="Calibri"/>
              </a:rPr>
              <a:t>interactions </a:t>
            </a:r>
            <a:r>
              <a:rPr sz="506" spc="-23" dirty="0">
                <a:solidFill>
                  <a:srgbClr val="231F20"/>
                </a:solidFill>
                <a:latin typeface="Calibri"/>
                <a:cs typeface="Calibri"/>
              </a:rPr>
              <a:t>between </a:t>
            </a:r>
            <a:r>
              <a:rPr sz="506" spc="-13" dirty="0">
                <a:solidFill>
                  <a:srgbClr val="231F20"/>
                </a:solidFill>
                <a:latin typeface="Calibri"/>
                <a:cs typeface="Calibri"/>
              </a:rPr>
              <a:t>conditions </a:t>
            </a:r>
            <a:r>
              <a:rPr sz="506" spc="-18" dirty="0">
                <a:solidFill>
                  <a:srgbClr val="231F20"/>
                </a:solidFill>
                <a:latin typeface="Calibri"/>
                <a:cs typeface="Calibri"/>
              </a:rPr>
              <a:t>and states, </a:t>
            </a:r>
            <a:r>
              <a:rPr sz="506" spc="-15" dirty="0">
                <a:solidFill>
                  <a:srgbClr val="231F20"/>
                </a:solidFill>
                <a:latin typeface="Calibri"/>
                <a:cs typeface="Calibri"/>
              </a:rPr>
              <a:t>interactions  </a:t>
            </a:r>
            <a:r>
              <a:rPr sz="506" spc="-11" dirty="0">
                <a:solidFill>
                  <a:srgbClr val="231F20"/>
                </a:solidFill>
                <a:latin typeface="Calibri"/>
                <a:cs typeface="Calibri"/>
              </a:rPr>
              <a:t>that </a:t>
            </a:r>
            <a:r>
              <a:rPr sz="506" spc="-23" dirty="0">
                <a:solidFill>
                  <a:srgbClr val="231F20"/>
                </a:solidFill>
                <a:latin typeface="Calibri"/>
                <a:cs typeface="Calibri"/>
              </a:rPr>
              <a:t>increase a person’s </a:t>
            </a:r>
            <a:r>
              <a:rPr sz="506" spc="-15" dirty="0">
                <a:solidFill>
                  <a:srgbClr val="231F20"/>
                </a:solidFill>
                <a:latin typeface="Calibri"/>
                <a:cs typeface="Calibri"/>
              </a:rPr>
              <a:t>susceptibility </a:t>
            </a:r>
            <a:r>
              <a:rPr sz="506" spc="-8" dirty="0">
                <a:solidFill>
                  <a:srgbClr val="231F20"/>
                </a:solidFill>
                <a:latin typeface="Calibri"/>
                <a:cs typeface="Calibri"/>
              </a:rPr>
              <a:t>to </a:t>
            </a:r>
            <a:r>
              <a:rPr sz="506" spc="-18" dirty="0">
                <a:solidFill>
                  <a:srgbClr val="231F20"/>
                </a:solidFill>
                <a:latin typeface="Calibri"/>
                <a:cs typeface="Calibri"/>
              </a:rPr>
              <a:t>harm </a:t>
            </a:r>
            <a:r>
              <a:rPr sz="506" spc="-20" dirty="0">
                <a:solidFill>
                  <a:srgbClr val="231F20"/>
                </a:solidFill>
                <a:latin typeface="Calibri"/>
                <a:cs typeface="Calibri"/>
              </a:rPr>
              <a:t>or worsen  </a:t>
            </a:r>
            <a:r>
              <a:rPr sz="506" spc="-15" dirty="0">
                <a:solidFill>
                  <a:srgbClr val="231F20"/>
                </a:solidFill>
                <a:latin typeface="Calibri"/>
                <a:cs typeface="Calibri"/>
              </a:rPr>
              <a:t>their</a:t>
            </a:r>
            <a:r>
              <a:rPr sz="506" spc="-33" dirty="0">
                <a:solidFill>
                  <a:srgbClr val="231F20"/>
                </a:solidFill>
                <a:latin typeface="Calibri"/>
                <a:cs typeface="Calibri"/>
              </a:rPr>
              <a:t> </a:t>
            </a:r>
            <a:r>
              <a:rPr sz="506" spc="-18" dirty="0">
                <a:solidFill>
                  <a:srgbClr val="231F20"/>
                </a:solidFill>
                <a:latin typeface="Calibri"/>
                <a:cs typeface="Calibri"/>
              </a:rPr>
              <a:t>health</a:t>
            </a:r>
            <a:r>
              <a:rPr sz="506" spc="-43" dirty="0">
                <a:solidFill>
                  <a:srgbClr val="231F20"/>
                </a:solidFill>
                <a:latin typeface="Calibri"/>
                <a:cs typeface="Calibri"/>
              </a:rPr>
              <a:t> </a:t>
            </a:r>
            <a:r>
              <a:rPr sz="506" spc="-18" dirty="0">
                <a:solidFill>
                  <a:srgbClr val="231F20"/>
                </a:solidFill>
                <a:latin typeface="Calibri"/>
                <a:cs typeface="Calibri"/>
              </a:rPr>
              <a:t>outcomes.</a:t>
            </a:r>
            <a:r>
              <a:rPr sz="506" spc="-33" dirty="0">
                <a:solidFill>
                  <a:srgbClr val="231F20"/>
                </a:solidFill>
                <a:latin typeface="Calibri"/>
                <a:cs typeface="Calibri"/>
              </a:rPr>
              <a:t> </a:t>
            </a:r>
            <a:r>
              <a:rPr sz="506" spc="-11" dirty="0">
                <a:solidFill>
                  <a:srgbClr val="231F20"/>
                </a:solidFill>
                <a:latin typeface="Calibri"/>
                <a:cs typeface="Calibri"/>
              </a:rPr>
              <a:t>In</a:t>
            </a:r>
            <a:r>
              <a:rPr sz="506" spc="-48" dirty="0">
                <a:solidFill>
                  <a:srgbClr val="231F20"/>
                </a:solidFill>
                <a:latin typeface="Calibri"/>
                <a:cs typeface="Calibri"/>
              </a:rPr>
              <a:t> </a:t>
            </a:r>
            <a:r>
              <a:rPr sz="506" spc="-15" dirty="0">
                <a:solidFill>
                  <a:srgbClr val="231F20"/>
                </a:solidFill>
                <a:latin typeface="Calibri"/>
                <a:cs typeface="Calibri"/>
              </a:rPr>
              <a:t>the</a:t>
            </a:r>
            <a:r>
              <a:rPr sz="506" spc="-33" dirty="0">
                <a:solidFill>
                  <a:srgbClr val="231F20"/>
                </a:solidFill>
                <a:latin typeface="Calibri"/>
                <a:cs typeface="Calibri"/>
              </a:rPr>
              <a:t> </a:t>
            </a:r>
            <a:r>
              <a:rPr sz="506" spc="-26" dirty="0">
                <a:solidFill>
                  <a:srgbClr val="231F20"/>
                </a:solidFill>
                <a:latin typeface="Calibri"/>
                <a:cs typeface="Calibri"/>
              </a:rPr>
              <a:t>case</a:t>
            </a:r>
            <a:r>
              <a:rPr sz="506" spc="-41" dirty="0">
                <a:solidFill>
                  <a:srgbClr val="231F20"/>
                </a:solidFill>
                <a:latin typeface="Calibri"/>
                <a:cs typeface="Calibri"/>
              </a:rPr>
              <a:t> </a:t>
            </a:r>
            <a:r>
              <a:rPr sz="506" spc="-11" dirty="0">
                <a:solidFill>
                  <a:srgbClr val="231F20"/>
                </a:solidFill>
                <a:latin typeface="Calibri"/>
                <a:cs typeface="Calibri"/>
              </a:rPr>
              <a:t>of</a:t>
            </a:r>
            <a:r>
              <a:rPr sz="506" spc="-48" dirty="0">
                <a:solidFill>
                  <a:srgbClr val="231F20"/>
                </a:solidFill>
                <a:latin typeface="Calibri"/>
                <a:cs typeface="Calibri"/>
              </a:rPr>
              <a:t> </a:t>
            </a:r>
            <a:r>
              <a:rPr sz="506" spc="-13" dirty="0">
                <a:solidFill>
                  <a:srgbClr val="231F20"/>
                </a:solidFill>
                <a:latin typeface="Calibri"/>
                <a:cs typeface="Calibri"/>
              </a:rPr>
              <a:t>COVID-19,</a:t>
            </a:r>
            <a:r>
              <a:rPr sz="506" spc="-33" dirty="0">
                <a:solidFill>
                  <a:srgbClr val="231F20"/>
                </a:solidFill>
                <a:latin typeface="Calibri"/>
                <a:cs typeface="Calibri"/>
              </a:rPr>
              <a:t> </a:t>
            </a:r>
            <a:r>
              <a:rPr sz="506" spc="-13" dirty="0">
                <a:solidFill>
                  <a:srgbClr val="231F20"/>
                </a:solidFill>
                <a:latin typeface="Calibri"/>
                <a:cs typeface="Calibri"/>
              </a:rPr>
              <a:t>attacking  NCDs will </a:t>
            </a:r>
            <a:r>
              <a:rPr sz="506" spc="-26" dirty="0">
                <a:solidFill>
                  <a:srgbClr val="231F20"/>
                </a:solidFill>
                <a:latin typeface="Calibri"/>
                <a:cs typeface="Calibri"/>
              </a:rPr>
              <a:t>be </a:t>
            </a:r>
            <a:r>
              <a:rPr sz="506" spc="-23" dirty="0">
                <a:solidFill>
                  <a:srgbClr val="231F20"/>
                </a:solidFill>
                <a:latin typeface="Calibri"/>
                <a:cs typeface="Calibri"/>
              </a:rPr>
              <a:t>a </a:t>
            </a:r>
            <a:r>
              <a:rPr sz="506" spc="-20" dirty="0">
                <a:solidFill>
                  <a:srgbClr val="231F20"/>
                </a:solidFill>
                <a:latin typeface="Calibri"/>
                <a:cs typeface="Calibri"/>
              </a:rPr>
              <a:t>prerequisite </a:t>
            </a:r>
            <a:r>
              <a:rPr sz="506" spc="-15" dirty="0">
                <a:solidFill>
                  <a:srgbClr val="231F20"/>
                </a:solidFill>
                <a:latin typeface="Calibri"/>
                <a:cs typeface="Calibri"/>
              </a:rPr>
              <a:t>for </a:t>
            </a:r>
            <a:r>
              <a:rPr sz="506" spc="-20" dirty="0">
                <a:solidFill>
                  <a:srgbClr val="231F20"/>
                </a:solidFill>
                <a:latin typeface="Calibri"/>
                <a:cs typeface="Calibri"/>
              </a:rPr>
              <a:t>successful </a:t>
            </a:r>
            <a:r>
              <a:rPr sz="506" spc="-15" dirty="0">
                <a:solidFill>
                  <a:srgbClr val="231F20"/>
                </a:solidFill>
                <a:latin typeface="Calibri"/>
                <a:cs typeface="Calibri"/>
              </a:rPr>
              <a:t>containment.  </a:t>
            </a:r>
            <a:r>
              <a:rPr sz="506" spc="-8" dirty="0">
                <a:solidFill>
                  <a:srgbClr val="231F20"/>
                </a:solidFill>
                <a:latin typeface="Calibri"/>
                <a:cs typeface="Calibri"/>
              </a:rPr>
              <a:t>As </a:t>
            </a:r>
            <a:r>
              <a:rPr sz="506" spc="-18" dirty="0">
                <a:solidFill>
                  <a:srgbClr val="231F20"/>
                </a:solidFill>
                <a:latin typeface="Calibri"/>
                <a:cs typeface="Calibri"/>
              </a:rPr>
              <a:t>our </a:t>
            </a:r>
            <a:r>
              <a:rPr sz="506" spc="-20" dirty="0">
                <a:solidFill>
                  <a:srgbClr val="231F20"/>
                </a:solidFill>
                <a:latin typeface="Calibri"/>
                <a:cs typeface="Calibri"/>
              </a:rPr>
              <a:t>recently </a:t>
            </a:r>
            <a:r>
              <a:rPr sz="506" spc="-18" dirty="0">
                <a:solidFill>
                  <a:srgbClr val="231F20"/>
                </a:solidFill>
                <a:latin typeface="Calibri"/>
                <a:cs typeface="Calibri"/>
              </a:rPr>
              <a:t>published </a:t>
            </a:r>
            <a:r>
              <a:rPr sz="506" spc="-11" dirty="0">
                <a:solidFill>
                  <a:srgbClr val="231F20"/>
                </a:solidFill>
                <a:latin typeface="Calibri"/>
                <a:cs typeface="Calibri"/>
              </a:rPr>
              <a:t>NCD </a:t>
            </a:r>
            <a:r>
              <a:rPr sz="506" spc="-13" dirty="0">
                <a:solidFill>
                  <a:srgbClr val="231F20"/>
                </a:solidFill>
                <a:latin typeface="Calibri"/>
                <a:cs typeface="Calibri"/>
              </a:rPr>
              <a:t>Countdown </a:t>
            </a:r>
            <a:r>
              <a:rPr sz="506" spc="-8" dirty="0">
                <a:solidFill>
                  <a:srgbClr val="231F20"/>
                </a:solidFill>
                <a:latin typeface="Calibri"/>
                <a:cs typeface="Calibri"/>
              </a:rPr>
              <a:t>2030  </a:t>
            </a:r>
            <a:r>
              <a:rPr sz="506" spc="-20" dirty="0">
                <a:solidFill>
                  <a:srgbClr val="231F20"/>
                </a:solidFill>
                <a:latin typeface="Calibri"/>
                <a:cs typeface="Calibri"/>
              </a:rPr>
              <a:t>showed, </a:t>
            </a:r>
            <a:r>
              <a:rPr sz="506" spc="-11" dirty="0">
                <a:solidFill>
                  <a:srgbClr val="231F20"/>
                </a:solidFill>
                <a:latin typeface="Calibri"/>
                <a:cs typeface="Calibri"/>
              </a:rPr>
              <a:t>although </a:t>
            </a:r>
            <a:r>
              <a:rPr sz="506" spc="-20" dirty="0">
                <a:solidFill>
                  <a:srgbClr val="231F20"/>
                </a:solidFill>
                <a:latin typeface="Calibri"/>
                <a:cs typeface="Calibri"/>
              </a:rPr>
              <a:t>premature </a:t>
            </a:r>
            <a:r>
              <a:rPr sz="506" spc="-13" dirty="0">
                <a:solidFill>
                  <a:srgbClr val="231F20"/>
                </a:solidFill>
                <a:latin typeface="Calibri"/>
                <a:cs typeface="Calibri"/>
              </a:rPr>
              <a:t>mortality from NCDs is  </a:t>
            </a:r>
            <a:r>
              <a:rPr sz="506" spc="-11" dirty="0">
                <a:solidFill>
                  <a:srgbClr val="231F20"/>
                </a:solidFill>
                <a:latin typeface="Calibri"/>
                <a:cs typeface="Calibri"/>
              </a:rPr>
              <a:t>falling, </a:t>
            </a:r>
            <a:r>
              <a:rPr sz="506" spc="-15" dirty="0">
                <a:solidFill>
                  <a:srgbClr val="231F20"/>
                </a:solidFill>
                <a:latin typeface="Calibri"/>
                <a:cs typeface="Calibri"/>
              </a:rPr>
              <a:t>the </a:t>
            </a:r>
            <a:r>
              <a:rPr sz="506" spc="-26" dirty="0">
                <a:solidFill>
                  <a:srgbClr val="231F20"/>
                </a:solidFill>
                <a:latin typeface="Calibri"/>
                <a:cs typeface="Calibri"/>
              </a:rPr>
              <a:t>pace </a:t>
            </a:r>
            <a:r>
              <a:rPr sz="506" spc="-11" dirty="0">
                <a:solidFill>
                  <a:srgbClr val="231F20"/>
                </a:solidFill>
                <a:latin typeface="Calibri"/>
                <a:cs typeface="Calibri"/>
              </a:rPr>
              <a:t>of </a:t>
            </a:r>
            <a:r>
              <a:rPr sz="506" spc="-15" dirty="0">
                <a:solidFill>
                  <a:srgbClr val="231F20"/>
                </a:solidFill>
                <a:latin typeface="Calibri"/>
                <a:cs typeface="Calibri"/>
              </a:rPr>
              <a:t>change </a:t>
            </a:r>
            <a:r>
              <a:rPr sz="506" spc="-11" dirty="0">
                <a:solidFill>
                  <a:srgbClr val="231F20"/>
                </a:solidFill>
                <a:latin typeface="Calibri"/>
                <a:cs typeface="Calibri"/>
              </a:rPr>
              <a:t>is too </a:t>
            </a:r>
            <a:r>
              <a:rPr sz="506" spc="-20" dirty="0">
                <a:solidFill>
                  <a:srgbClr val="231F20"/>
                </a:solidFill>
                <a:latin typeface="Calibri"/>
                <a:cs typeface="Calibri"/>
              </a:rPr>
              <a:t>slow. </a:t>
            </a:r>
            <a:r>
              <a:rPr sz="506" spc="-13" dirty="0">
                <a:solidFill>
                  <a:srgbClr val="231F20"/>
                </a:solidFill>
                <a:latin typeface="Calibri"/>
                <a:cs typeface="Calibri"/>
              </a:rPr>
              <a:t>The </a:t>
            </a:r>
            <a:r>
              <a:rPr sz="506" spc="-11" dirty="0">
                <a:solidFill>
                  <a:srgbClr val="231F20"/>
                </a:solidFill>
                <a:latin typeface="Calibri"/>
                <a:cs typeface="Calibri"/>
              </a:rPr>
              <a:t>total </a:t>
            </a:r>
            <a:r>
              <a:rPr sz="506" spc="-20" dirty="0">
                <a:solidFill>
                  <a:srgbClr val="231F20"/>
                </a:solidFill>
                <a:latin typeface="Calibri"/>
                <a:cs typeface="Calibri"/>
              </a:rPr>
              <a:t>number  </a:t>
            </a:r>
            <a:r>
              <a:rPr sz="506" spc="-11" dirty="0">
                <a:solidFill>
                  <a:srgbClr val="231F20"/>
                </a:solidFill>
                <a:latin typeface="Calibri"/>
                <a:cs typeface="Calibri"/>
              </a:rPr>
              <a:t>of </a:t>
            </a:r>
            <a:r>
              <a:rPr sz="506" spc="-23" dirty="0">
                <a:solidFill>
                  <a:srgbClr val="231F20"/>
                </a:solidFill>
                <a:latin typeface="Calibri"/>
                <a:cs typeface="Calibri"/>
              </a:rPr>
              <a:t>people </a:t>
            </a:r>
            <a:r>
              <a:rPr sz="506" spc="-5" dirty="0">
                <a:solidFill>
                  <a:srgbClr val="231F20"/>
                </a:solidFill>
                <a:latin typeface="Calibri"/>
                <a:cs typeface="Calibri"/>
              </a:rPr>
              <a:t>living </a:t>
            </a:r>
            <a:r>
              <a:rPr sz="506" spc="-11" dirty="0">
                <a:solidFill>
                  <a:srgbClr val="231F20"/>
                </a:solidFill>
                <a:latin typeface="Calibri"/>
                <a:cs typeface="Calibri"/>
              </a:rPr>
              <a:t>with </a:t>
            </a:r>
            <a:r>
              <a:rPr sz="506" spc="-18" dirty="0">
                <a:solidFill>
                  <a:srgbClr val="231F20"/>
                </a:solidFill>
                <a:latin typeface="Calibri"/>
                <a:cs typeface="Calibri"/>
              </a:rPr>
              <a:t>chronic</a:t>
            </a:r>
            <a:r>
              <a:rPr sz="506" spc="79" dirty="0">
                <a:solidFill>
                  <a:srgbClr val="231F20"/>
                </a:solidFill>
                <a:latin typeface="Calibri"/>
                <a:cs typeface="Calibri"/>
              </a:rPr>
              <a:t> </a:t>
            </a:r>
            <a:r>
              <a:rPr sz="506" spc="-23" dirty="0">
                <a:solidFill>
                  <a:srgbClr val="231F20"/>
                </a:solidFill>
                <a:latin typeface="Calibri"/>
                <a:cs typeface="Calibri"/>
              </a:rPr>
              <a:t>diseases </a:t>
            </a:r>
            <a:r>
              <a:rPr sz="506" spc="-11" dirty="0">
                <a:solidFill>
                  <a:srgbClr val="231F20"/>
                </a:solidFill>
                <a:latin typeface="Calibri"/>
                <a:cs typeface="Calibri"/>
              </a:rPr>
              <a:t>is</a:t>
            </a:r>
            <a:r>
              <a:rPr sz="506" spc="-5" dirty="0">
                <a:solidFill>
                  <a:srgbClr val="231F20"/>
                </a:solidFill>
                <a:latin typeface="Calibri"/>
                <a:cs typeface="Calibri"/>
              </a:rPr>
              <a:t> </a:t>
            </a:r>
            <a:r>
              <a:rPr sz="506" spc="-11" dirty="0">
                <a:solidFill>
                  <a:srgbClr val="231F20"/>
                </a:solidFill>
                <a:latin typeface="Calibri"/>
                <a:cs typeface="Calibri"/>
              </a:rPr>
              <a:t>growing.</a:t>
            </a:r>
            <a:endParaRPr sz="506" dirty="0">
              <a:solidFill>
                <a:prstClr val="black"/>
              </a:solidFill>
              <a:latin typeface="Calibri"/>
              <a:cs typeface="Calibri"/>
            </a:endParaRPr>
          </a:p>
        </p:txBody>
      </p:sp>
      <p:sp>
        <p:nvSpPr>
          <p:cNvPr id="21" name="object 21"/>
          <p:cNvSpPr txBox="1"/>
          <p:nvPr/>
        </p:nvSpPr>
        <p:spPr>
          <a:xfrm>
            <a:off x="4875946" y="993832"/>
            <a:ext cx="1375139" cy="1371871"/>
          </a:xfrm>
          <a:prstGeom prst="rect">
            <a:avLst/>
          </a:prstGeom>
        </p:spPr>
        <p:txBody>
          <a:bodyPr vert="horz" wrap="square" lIns="0" tIns="6434" rIns="0" bIns="0" rtlCol="0">
            <a:spAutoFit/>
          </a:bodyPr>
          <a:lstStyle/>
          <a:p>
            <a:pPr algn="just" defTabSz="685800">
              <a:lnSpc>
                <a:spcPct val="110400"/>
              </a:lnSpc>
              <a:spcBef>
                <a:spcPts val="51"/>
              </a:spcBef>
              <a:defRPr/>
            </a:pPr>
            <a:r>
              <a:rPr sz="506" spc="-15" dirty="0">
                <a:solidFill>
                  <a:srgbClr val="231F20"/>
                </a:solidFill>
                <a:latin typeface="Calibri"/>
                <a:cs typeface="Calibri"/>
              </a:rPr>
              <a:t>Addressing </a:t>
            </a:r>
            <a:r>
              <a:rPr sz="506" spc="-11" dirty="0">
                <a:solidFill>
                  <a:srgbClr val="231F20"/>
                </a:solidFill>
                <a:latin typeface="Calibri"/>
                <a:cs typeface="Calibri"/>
              </a:rPr>
              <a:t>COVID-19 </a:t>
            </a:r>
            <a:r>
              <a:rPr sz="506" spc="-18" dirty="0">
                <a:solidFill>
                  <a:srgbClr val="231F20"/>
                </a:solidFill>
                <a:latin typeface="Calibri"/>
                <a:cs typeface="Calibri"/>
              </a:rPr>
              <a:t>means addressing hypertension,  obesity, </a:t>
            </a:r>
            <a:r>
              <a:rPr sz="506" spc="-20" dirty="0">
                <a:solidFill>
                  <a:srgbClr val="231F20"/>
                </a:solidFill>
                <a:latin typeface="Calibri"/>
                <a:cs typeface="Calibri"/>
              </a:rPr>
              <a:t>diabetes, cardiovascular </a:t>
            </a:r>
            <a:r>
              <a:rPr sz="506" spc="-18" dirty="0">
                <a:solidFill>
                  <a:srgbClr val="231F20"/>
                </a:solidFill>
                <a:latin typeface="Calibri"/>
                <a:cs typeface="Calibri"/>
              </a:rPr>
              <a:t>and chronic </a:t>
            </a:r>
            <a:r>
              <a:rPr sz="506" spc="-20" dirty="0">
                <a:solidFill>
                  <a:srgbClr val="231F20"/>
                </a:solidFill>
                <a:latin typeface="Calibri"/>
                <a:cs typeface="Calibri"/>
              </a:rPr>
              <a:t>respiratory  diseases, </a:t>
            </a:r>
            <a:r>
              <a:rPr sz="506" spc="-18" dirty="0">
                <a:solidFill>
                  <a:srgbClr val="231F20"/>
                </a:solidFill>
                <a:latin typeface="Calibri"/>
                <a:cs typeface="Calibri"/>
              </a:rPr>
              <a:t>and </a:t>
            </a:r>
            <a:r>
              <a:rPr sz="506" spc="-26" dirty="0">
                <a:solidFill>
                  <a:srgbClr val="231F20"/>
                </a:solidFill>
                <a:latin typeface="Calibri"/>
                <a:cs typeface="Calibri"/>
              </a:rPr>
              <a:t>cancer. </a:t>
            </a:r>
            <a:r>
              <a:rPr sz="506" spc="-13" dirty="0">
                <a:solidFill>
                  <a:srgbClr val="231F20"/>
                </a:solidFill>
                <a:latin typeface="Calibri"/>
                <a:cs typeface="Calibri"/>
              </a:rPr>
              <a:t>Paying </a:t>
            </a:r>
            <a:r>
              <a:rPr sz="506" spc="-20" dirty="0">
                <a:solidFill>
                  <a:srgbClr val="231F20"/>
                </a:solidFill>
                <a:latin typeface="Calibri"/>
                <a:cs typeface="Calibri"/>
              </a:rPr>
              <a:t>greater </a:t>
            </a:r>
            <a:r>
              <a:rPr sz="506" spc="-13" dirty="0">
                <a:solidFill>
                  <a:srgbClr val="231F20"/>
                </a:solidFill>
                <a:latin typeface="Calibri"/>
                <a:cs typeface="Calibri"/>
              </a:rPr>
              <a:t>attention </a:t>
            </a:r>
            <a:r>
              <a:rPr sz="506" spc="-8" dirty="0">
                <a:solidFill>
                  <a:srgbClr val="231F20"/>
                </a:solidFill>
                <a:latin typeface="Calibri"/>
                <a:cs typeface="Calibri"/>
              </a:rPr>
              <a:t>to </a:t>
            </a:r>
            <a:r>
              <a:rPr sz="506" spc="-13" dirty="0">
                <a:solidFill>
                  <a:srgbClr val="231F20"/>
                </a:solidFill>
                <a:latin typeface="Calibri"/>
                <a:cs typeface="Calibri"/>
              </a:rPr>
              <a:t>NCDs  </a:t>
            </a:r>
            <a:r>
              <a:rPr sz="506" spc="-11" dirty="0">
                <a:solidFill>
                  <a:srgbClr val="231F20"/>
                </a:solidFill>
                <a:latin typeface="Calibri"/>
                <a:cs typeface="Calibri"/>
              </a:rPr>
              <a:t>is </a:t>
            </a:r>
            <a:r>
              <a:rPr sz="506" spc="-8" dirty="0">
                <a:solidFill>
                  <a:srgbClr val="231F20"/>
                </a:solidFill>
                <a:latin typeface="Calibri"/>
                <a:cs typeface="Calibri"/>
              </a:rPr>
              <a:t>not </a:t>
            </a:r>
            <a:r>
              <a:rPr sz="506" spc="-18" dirty="0">
                <a:solidFill>
                  <a:srgbClr val="231F20"/>
                </a:solidFill>
                <a:latin typeface="Calibri"/>
                <a:cs typeface="Calibri"/>
              </a:rPr>
              <a:t>an agenda </a:t>
            </a:r>
            <a:r>
              <a:rPr sz="506" spc="-13" dirty="0">
                <a:solidFill>
                  <a:srgbClr val="231F20"/>
                </a:solidFill>
                <a:latin typeface="Calibri"/>
                <a:cs typeface="Calibri"/>
              </a:rPr>
              <a:t>only </a:t>
            </a:r>
            <a:r>
              <a:rPr sz="506" spc="-15" dirty="0">
                <a:solidFill>
                  <a:srgbClr val="231F20"/>
                </a:solidFill>
                <a:latin typeface="Calibri"/>
                <a:cs typeface="Calibri"/>
              </a:rPr>
              <a:t>for </a:t>
            </a:r>
            <a:r>
              <a:rPr sz="506" spc="-20" dirty="0">
                <a:solidFill>
                  <a:srgbClr val="231F20"/>
                </a:solidFill>
                <a:latin typeface="Calibri"/>
                <a:cs typeface="Calibri"/>
              </a:rPr>
              <a:t>richer </a:t>
            </a:r>
            <a:r>
              <a:rPr sz="506" spc="-13" dirty="0">
                <a:solidFill>
                  <a:srgbClr val="231F20"/>
                </a:solidFill>
                <a:latin typeface="Calibri"/>
                <a:cs typeface="Calibri"/>
              </a:rPr>
              <a:t>nations. NCDs </a:t>
            </a:r>
            <a:r>
              <a:rPr sz="506" spc="-28" dirty="0">
                <a:solidFill>
                  <a:srgbClr val="231F20"/>
                </a:solidFill>
                <a:latin typeface="Calibri"/>
                <a:cs typeface="Calibri"/>
              </a:rPr>
              <a:t>are </a:t>
            </a:r>
            <a:r>
              <a:rPr sz="506" spc="-23" dirty="0">
                <a:solidFill>
                  <a:srgbClr val="231F20"/>
                </a:solidFill>
                <a:latin typeface="Calibri"/>
                <a:cs typeface="Calibri"/>
              </a:rPr>
              <a:t>a  </a:t>
            </a:r>
            <a:r>
              <a:rPr sz="506" spc="-18" dirty="0">
                <a:solidFill>
                  <a:srgbClr val="231F20"/>
                </a:solidFill>
                <a:latin typeface="Calibri"/>
                <a:cs typeface="Calibri"/>
              </a:rPr>
              <a:t>neglected </a:t>
            </a:r>
            <a:r>
              <a:rPr sz="506" spc="-23" dirty="0">
                <a:solidFill>
                  <a:srgbClr val="231F20"/>
                </a:solidFill>
                <a:latin typeface="Calibri"/>
                <a:cs typeface="Calibri"/>
              </a:rPr>
              <a:t>cause </a:t>
            </a:r>
            <a:r>
              <a:rPr sz="506" spc="-11" dirty="0">
                <a:solidFill>
                  <a:srgbClr val="231F20"/>
                </a:solidFill>
                <a:latin typeface="Calibri"/>
                <a:cs typeface="Calibri"/>
              </a:rPr>
              <a:t>of </a:t>
            </a:r>
            <a:r>
              <a:rPr sz="506" spc="-13" dirty="0">
                <a:solidFill>
                  <a:srgbClr val="231F20"/>
                </a:solidFill>
                <a:latin typeface="Calibri"/>
                <a:cs typeface="Calibri"/>
              </a:rPr>
              <a:t>ill-health </a:t>
            </a:r>
            <a:r>
              <a:rPr sz="506" spc="-5" dirty="0">
                <a:solidFill>
                  <a:srgbClr val="231F20"/>
                </a:solidFill>
                <a:latin typeface="Calibri"/>
                <a:cs typeface="Calibri"/>
              </a:rPr>
              <a:t>in </a:t>
            </a:r>
            <a:r>
              <a:rPr sz="506" spc="-23" dirty="0">
                <a:solidFill>
                  <a:srgbClr val="231F20"/>
                </a:solidFill>
                <a:latin typeface="Calibri"/>
                <a:cs typeface="Calibri"/>
              </a:rPr>
              <a:t>poorer </a:t>
            </a:r>
            <a:r>
              <a:rPr sz="506" spc="-18" dirty="0">
                <a:solidFill>
                  <a:srgbClr val="231F20"/>
                </a:solidFill>
                <a:latin typeface="Calibri"/>
                <a:cs typeface="Calibri"/>
              </a:rPr>
              <a:t>countries </a:t>
            </a:r>
            <a:r>
              <a:rPr sz="506" spc="-13" dirty="0">
                <a:solidFill>
                  <a:srgbClr val="231F20"/>
                </a:solidFill>
                <a:latin typeface="Calibri"/>
                <a:cs typeface="Calibri"/>
              </a:rPr>
              <a:t>too.  </a:t>
            </a:r>
            <a:r>
              <a:rPr sz="506" spc="-11" dirty="0">
                <a:solidFill>
                  <a:srgbClr val="231F20"/>
                </a:solidFill>
                <a:latin typeface="Calibri"/>
                <a:cs typeface="Calibri"/>
              </a:rPr>
              <a:t>In </a:t>
            </a:r>
            <a:r>
              <a:rPr sz="506" spc="-15" dirty="0">
                <a:solidFill>
                  <a:srgbClr val="231F20"/>
                </a:solidFill>
                <a:latin typeface="Calibri"/>
                <a:cs typeface="Calibri"/>
              </a:rPr>
              <a:t>their </a:t>
            </a:r>
            <a:r>
              <a:rPr sz="506" i="1" spc="-26" dirty="0">
                <a:solidFill>
                  <a:srgbClr val="231F20"/>
                </a:solidFill>
                <a:latin typeface="Calibri"/>
                <a:cs typeface="Calibri"/>
              </a:rPr>
              <a:t>Lancet </a:t>
            </a:r>
            <a:r>
              <a:rPr sz="506" spc="-13" dirty="0">
                <a:solidFill>
                  <a:srgbClr val="231F20"/>
                </a:solidFill>
                <a:latin typeface="Calibri"/>
                <a:cs typeface="Calibri"/>
              </a:rPr>
              <a:t>Commission, </a:t>
            </a:r>
            <a:r>
              <a:rPr sz="506" spc="-18" dirty="0">
                <a:solidFill>
                  <a:srgbClr val="231F20"/>
                </a:solidFill>
                <a:latin typeface="Calibri"/>
                <a:cs typeface="Calibri"/>
              </a:rPr>
              <a:t>published </a:t>
            </a:r>
            <a:r>
              <a:rPr sz="506" spc="-15" dirty="0">
                <a:solidFill>
                  <a:srgbClr val="231F20"/>
                </a:solidFill>
                <a:latin typeface="Calibri"/>
                <a:cs typeface="Calibri"/>
              </a:rPr>
              <a:t>last </a:t>
            </a:r>
            <a:r>
              <a:rPr sz="506" spc="-23" dirty="0">
                <a:solidFill>
                  <a:srgbClr val="231F20"/>
                </a:solidFill>
                <a:latin typeface="Calibri"/>
                <a:cs typeface="Calibri"/>
              </a:rPr>
              <a:t>week, </a:t>
            </a:r>
            <a:r>
              <a:rPr sz="506" spc="-28" dirty="0">
                <a:solidFill>
                  <a:srgbClr val="231F20"/>
                </a:solidFill>
                <a:latin typeface="Calibri"/>
                <a:cs typeface="Calibri"/>
              </a:rPr>
              <a:t>Gene  </a:t>
            </a:r>
            <a:r>
              <a:rPr sz="506" spc="-15" dirty="0">
                <a:solidFill>
                  <a:srgbClr val="231F20"/>
                </a:solidFill>
                <a:latin typeface="Calibri"/>
                <a:cs typeface="Calibri"/>
              </a:rPr>
              <a:t>Bukhman </a:t>
            </a:r>
            <a:r>
              <a:rPr sz="506" spc="-18" dirty="0">
                <a:solidFill>
                  <a:srgbClr val="231F20"/>
                </a:solidFill>
                <a:latin typeface="Calibri"/>
                <a:cs typeface="Calibri"/>
              </a:rPr>
              <a:t>and </a:t>
            </a:r>
            <a:r>
              <a:rPr sz="506" spc="-11" dirty="0">
                <a:solidFill>
                  <a:srgbClr val="231F20"/>
                </a:solidFill>
                <a:latin typeface="Calibri"/>
                <a:cs typeface="Calibri"/>
              </a:rPr>
              <a:t>Ana </a:t>
            </a:r>
            <a:r>
              <a:rPr sz="506" spc="-18" dirty="0">
                <a:solidFill>
                  <a:srgbClr val="231F20"/>
                </a:solidFill>
                <a:latin typeface="Calibri"/>
                <a:cs typeface="Calibri"/>
              </a:rPr>
              <a:t>Mocumbi </a:t>
            </a:r>
            <a:r>
              <a:rPr sz="506" spc="-23" dirty="0">
                <a:solidFill>
                  <a:srgbClr val="231F20"/>
                </a:solidFill>
                <a:latin typeface="Calibri"/>
                <a:cs typeface="Calibri"/>
              </a:rPr>
              <a:t>described </a:t>
            </a:r>
            <a:r>
              <a:rPr sz="506" spc="-18" dirty="0">
                <a:solidFill>
                  <a:srgbClr val="231F20"/>
                </a:solidFill>
                <a:latin typeface="Calibri"/>
                <a:cs typeface="Calibri"/>
              </a:rPr>
              <a:t>an </a:t>
            </a:r>
            <a:r>
              <a:rPr sz="506" spc="-13" dirty="0">
                <a:solidFill>
                  <a:srgbClr val="231F20"/>
                </a:solidFill>
                <a:latin typeface="Calibri"/>
                <a:cs typeface="Calibri"/>
              </a:rPr>
              <a:t>entity </a:t>
            </a:r>
            <a:r>
              <a:rPr sz="506" spc="-18" dirty="0">
                <a:solidFill>
                  <a:srgbClr val="231F20"/>
                </a:solidFill>
                <a:latin typeface="Calibri"/>
                <a:cs typeface="Calibri"/>
              </a:rPr>
              <a:t>they  </a:t>
            </a:r>
            <a:r>
              <a:rPr sz="506" spc="-20" dirty="0">
                <a:solidFill>
                  <a:srgbClr val="231F20"/>
                </a:solidFill>
                <a:latin typeface="Calibri"/>
                <a:cs typeface="Calibri"/>
              </a:rPr>
              <a:t>called </a:t>
            </a:r>
            <a:r>
              <a:rPr sz="506" spc="-13" dirty="0">
                <a:solidFill>
                  <a:srgbClr val="231F20"/>
                </a:solidFill>
                <a:latin typeface="Calibri"/>
                <a:cs typeface="Calibri"/>
              </a:rPr>
              <a:t>NCDI </a:t>
            </a:r>
            <a:r>
              <a:rPr sz="506" spc="-20" dirty="0">
                <a:solidFill>
                  <a:srgbClr val="231F20"/>
                </a:solidFill>
                <a:latin typeface="Calibri"/>
                <a:cs typeface="Calibri"/>
              </a:rPr>
              <a:t>Poverty, </a:t>
            </a:r>
            <a:r>
              <a:rPr sz="506" spc="-11" dirty="0">
                <a:solidFill>
                  <a:srgbClr val="231F20"/>
                </a:solidFill>
                <a:latin typeface="Calibri"/>
                <a:cs typeface="Calibri"/>
              </a:rPr>
              <a:t>adding </a:t>
            </a:r>
            <a:r>
              <a:rPr sz="506" spc="-15" dirty="0">
                <a:solidFill>
                  <a:srgbClr val="231F20"/>
                </a:solidFill>
                <a:latin typeface="Calibri"/>
                <a:cs typeface="Calibri"/>
              </a:rPr>
              <a:t>injuries </a:t>
            </a:r>
            <a:r>
              <a:rPr sz="506" spc="-8" dirty="0">
                <a:solidFill>
                  <a:srgbClr val="231F20"/>
                </a:solidFill>
                <a:latin typeface="Calibri"/>
                <a:cs typeface="Calibri"/>
              </a:rPr>
              <a:t>to </a:t>
            </a:r>
            <a:r>
              <a:rPr sz="506" spc="-23" dirty="0">
                <a:solidFill>
                  <a:srgbClr val="231F20"/>
                </a:solidFill>
                <a:latin typeface="Calibri"/>
                <a:cs typeface="Calibri"/>
              </a:rPr>
              <a:t>a </a:t>
            </a:r>
            <a:r>
              <a:rPr sz="506" spc="-18" dirty="0">
                <a:solidFill>
                  <a:srgbClr val="231F20"/>
                </a:solidFill>
                <a:latin typeface="Calibri"/>
                <a:cs typeface="Calibri"/>
              </a:rPr>
              <a:t>range </a:t>
            </a:r>
            <a:r>
              <a:rPr sz="506" spc="-11" dirty="0">
                <a:solidFill>
                  <a:srgbClr val="231F20"/>
                </a:solidFill>
                <a:latin typeface="Calibri"/>
                <a:cs typeface="Calibri"/>
              </a:rPr>
              <a:t>of</a:t>
            </a:r>
            <a:r>
              <a:rPr sz="506" spc="-66" dirty="0">
                <a:solidFill>
                  <a:srgbClr val="231F20"/>
                </a:solidFill>
                <a:latin typeface="Calibri"/>
                <a:cs typeface="Calibri"/>
              </a:rPr>
              <a:t> </a:t>
            </a:r>
            <a:r>
              <a:rPr sz="506" spc="-28" dirty="0">
                <a:solidFill>
                  <a:srgbClr val="231F20"/>
                </a:solidFill>
                <a:latin typeface="Calibri"/>
                <a:cs typeface="Calibri"/>
              </a:rPr>
              <a:t>NCDs—  </a:t>
            </a:r>
            <a:r>
              <a:rPr sz="506" spc="-13" dirty="0">
                <a:solidFill>
                  <a:srgbClr val="231F20"/>
                </a:solidFill>
                <a:latin typeface="Calibri"/>
                <a:cs typeface="Calibri"/>
              </a:rPr>
              <a:t>conditions </a:t>
            </a:r>
            <a:r>
              <a:rPr sz="506" spc="-18" dirty="0">
                <a:solidFill>
                  <a:srgbClr val="231F20"/>
                </a:solidFill>
                <a:latin typeface="Calibri"/>
                <a:cs typeface="Calibri"/>
              </a:rPr>
              <a:t>such </a:t>
            </a:r>
            <a:r>
              <a:rPr sz="506" spc="-20" dirty="0">
                <a:solidFill>
                  <a:srgbClr val="231F20"/>
                </a:solidFill>
                <a:latin typeface="Calibri"/>
                <a:cs typeface="Calibri"/>
              </a:rPr>
              <a:t>as snake </a:t>
            </a:r>
            <a:r>
              <a:rPr sz="506" spc="-18" dirty="0">
                <a:solidFill>
                  <a:srgbClr val="231F20"/>
                </a:solidFill>
                <a:latin typeface="Calibri"/>
                <a:cs typeface="Calibri"/>
              </a:rPr>
              <a:t>bites, </a:t>
            </a:r>
            <a:r>
              <a:rPr sz="506" spc="-20" dirty="0">
                <a:solidFill>
                  <a:srgbClr val="231F20"/>
                </a:solidFill>
                <a:latin typeface="Calibri"/>
                <a:cs typeface="Calibri"/>
              </a:rPr>
              <a:t>epilepsy, renal </a:t>
            </a:r>
            <a:r>
              <a:rPr sz="506" spc="-23" dirty="0">
                <a:solidFill>
                  <a:srgbClr val="231F20"/>
                </a:solidFill>
                <a:latin typeface="Calibri"/>
                <a:cs typeface="Calibri"/>
              </a:rPr>
              <a:t>disease,  </a:t>
            </a:r>
            <a:r>
              <a:rPr sz="506" spc="-18" dirty="0">
                <a:solidFill>
                  <a:srgbClr val="231F20"/>
                </a:solidFill>
                <a:latin typeface="Calibri"/>
                <a:cs typeface="Calibri"/>
              </a:rPr>
              <a:t>and sickle </a:t>
            </a:r>
            <a:r>
              <a:rPr sz="506" spc="-20" dirty="0">
                <a:solidFill>
                  <a:srgbClr val="231F20"/>
                </a:solidFill>
                <a:latin typeface="Calibri"/>
                <a:cs typeface="Calibri"/>
              </a:rPr>
              <a:t>cell </a:t>
            </a:r>
            <a:r>
              <a:rPr sz="506" spc="-23" dirty="0">
                <a:solidFill>
                  <a:srgbClr val="231F20"/>
                </a:solidFill>
                <a:latin typeface="Calibri"/>
                <a:cs typeface="Calibri"/>
              </a:rPr>
              <a:t>disease. </a:t>
            </a:r>
            <a:r>
              <a:rPr sz="506" spc="-18" dirty="0">
                <a:solidFill>
                  <a:srgbClr val="231F20"/>
                </a:solidFill>
                <a:latin typeface="Calibri"/>
                <a:cs typeface="Calibri"/>
              </a:rPr>
              <a:t>For </a:t>
            </a:r>
            <a:r>
              <a:rPr sz="506" spc="-15" dirty="0">
                <a:solidFill>
                  <a:srgbClr val="231F20"/>
                </a:solidFill>
                <a:latin typeface="Calibri"/>
                <a:cs typeface="Calibri"/>
              </a:rPr>
              <a:t>the </a:t>
            </a:r>
            <a:r>
              <a:rPr sz="506" spc="-18" dirty="0">
                <a:solidFill>
                  <a:srgbClr val="231F20"/>
                </a:solidFill>
                <a:latin typeface="Calibri"/>
                <a:cs typeface="Calibri"/>
              </a:rPr>
              <a:t>poorest </a:t>
            </a:r>
            <a:r>
              <a:rPr sz="506" spc="-11" dirty="0">
                <a:solidFill>
                  <a:srgbClr val="231F20"/>
                </a:solidFill>
                <a:latin typeface="Calibri"/>
                <a:cs typeface="Calibri"/>
              </a:rPr>
              <a:t>billion </a:t>
            </a:r>
            <a:r>
              <a:rPr sz="506" spc="-23" dirty="0">
                <a:solidFill>
                  <a:srgbClr val="231F20"/>
                </a:solidFill>
                <a:latin typeface="Calibri"/>
                <a:cs typeface="Calibri"/>
              </a:rPr>
              <a:t>people  </a:t>
            </a:r>
            <a:r>
              <a:rPr sz="506" spc="-5" dirty="0">
                <a:solidFill>
                  <a:srgbClr val="231F20"/>
                </a:solidFill>
                <a:latin typeface="Calibri"/>
                <a:cs typeface="Calibri"/>
              </a:rPr>
              <a:t>in </a:t>
            </a:r>
            <a:r>
              <a:rPr sz="506" spc="-15" dirty="0">
                <a:solidFill>
                  <a:srgbClr val="231F20"/>
                </a:solidFill>
                <a:latin typeface="Calibri"/>
                <a:cs typeface="Calibri"/>
              </a:rPr>
              <a:t>the </a:t>
            </a:r>
            <a:r>
              <a:rPr sz="506" spc="-18" dirty="0">
                <a:solidFill>
                  <a:srgbClr val="231F20"/>
                </a:solidFill>
                <a:latin typeface="Calibri"/>
                <a:cs typeface="Calibri"/>
              </a:rPr>
              <a:t>world today, </a:t>
            </a:r>
            <a:r>
              <a:rPr sz="506" spc="-13" dirty="0">
                <a:solidFill>
                  <a:srgbClr val="231F20"/>
                </a:solidFill>
                <a:latin typeface="Calibri"/>
                <a:cs typeface="Calibri"/>
              </a:rPr>
              <a:t>NCDIs </a:t>
            </a:r>
            <a:r>
              <a:rPr sz="506" spc="-20" dirty="0">
                <a:solidFill>
                  <a:srgbClr val="231F20"/>
                </a:solidFill>
                <a:latin typeface="Calibri"/>
                <a:cs typeface="Calibri"/>
              </a:rPr>
              <a:t>make </a:t>
            </a:r>
            <a:r>
              <a:rPr sz="506" spc="-18" dirty="0">
                <a:solidFill>
                  <a:srgbClr val="231F20"/>
                </a:solidFill>
                <a:latin typeface="Calibri"/>
                <a:cs typeface="Calibri"/>
              </a:rPr>
              <a:t>up </a:t>
            </a:r>
            <a:r>
              <a:rPr sz="506" spc="-20" dirty="0">
                <a:solidFill>
                  <a:srgbClr val="231F20"/>
                </a:solidFill>
                <a:latin typeface="Calibri"/>
                <a:cs typeface="Calibri"/>
              </a:rPr>
              <a:t>over </a:t>
            </a:r>
            <a:r>
              <a:rPr sz="506" spc="-23" dirty="0">
                <a:solidFill>
                  <a:srgbClr val="231F20"/>
                </a:solidFill>
                <a:latin typeface="Calibri"/>
                <a:cs typeface="Calibri"/>
              </a:rPr>
              <a:t>a </a:t>
            </a:r>
            <a:r>
              <a:rPr sz="506" spc="-13" dirty="0">
                <a:solidFill>
                  <a:srgbClr val="231F20"/>
                </a:solidFill>
                <a:latin typeface="Calibri"/>
                <a:cs typeface="Calibri"/>
              </a:rPr>
              <a:t>third </a:t>
            </a:r>
            <a:r>
              <a:rPr sz="506" spc="-11" dirty="0">
                <a:solidFill>
                  <a:srgbClr val="231F20"/>
                </a:solidFill>
                <a:latin typeface="Calibri"/>
                <a:cs typeface="Calibri"/>
              </a:rPr>
              <a:t>of </a:t>
            </a:r>
            <a:r>
              <a:rPr sz="506" spc="-18" dirty="0">
                <a:solidFill>
                  <a:srgbClr val="231F20"/>
                </a:solidFill>
                <a:latin typeface="Calibri"/>
                <a:cs typeface="Calibri"/>
              </a:rPr>
              <a:t>their  </a:t>
            </a:r>
            <a:r>
              <a:rPr sz="506" spc="-20" dirty="0">
                <a:solidFill>
                  <a:srgbClr val="231F20"/>
                </a:solidFill>
                <a:latin typeface="Calibri"/>
                <a:cs typeface="Calibri"/>
              </a:rPr>
              <a:t>burden </a:t>
            </a:r>
            <a:r>
              <a:rPr sz="506" spc="-11" dirty="0">
                <a:solidFill>
                  <a:srgbClr val="231F20"/>
                </a:solidFill>
                <a:latin typeface="Calibri"/>
                <a:cs typeface="Calibri"/>
              </a:rPr>
              <a:t>of </a:t>
            </a:r>
            <a:r>
              <a:rPr sz="506" spc="-23" dirty="0">
                <a:solidFill>
                  <a:srgbClr val="231F20"/>
                </a:solidFill>
                <a:latin typeface="Calibri"/>
                <a:cs typeface="Calibri"/>
              </a:rPr>
              <a:t>disease. </a:t>
            </a:r>
            <a:r>
              <a:rPr sz="506" spc="-13" dirty="0">
                <a:solidFill>
                  <a:srgbClr val="231F20"/>
                </a:solidFill>
                <a:latin typeface="Calibri"/>
                <a:cs typeface="Calibri"/>
              </a:rPr>
              <a:t>The Commission </a:t>
            </a:r>
            <a:r>
              <a:rPr sz="506" spc="-23" dirty="0">
                <a:solidFill>
                  <a:srgbClr val="231F20"/>
                </a:solidFill>
                <a:latin typeface="Calibri"/>
                <a:cs typeface="Calibri"/>
              </a:rPr>
              <a:t>described </a:t>
            </a:r>
            <a:r>
              <a:rPr sz="506" spc="-15" dirty="0">
                <a:solidFill>
                  <a:srgbClr val="231F20"/>
                </a:solidFill>
                <a:latin typeface="Calibri"/>
                <a:cs typeface="Calibri"/>
              </a:rPr>
              <a:t>how </a:t>
            </a:r>
            <a:r>
              <a:rPr sz="506" spc="-18" dirty="0">
                <a:solidFill>
                  <a:srgbClr val="231F20"/>
                </a:solidFill>
                <a:latin typeface="Calibri"/>
                <a:cs typeface="Calibri"/>
              </a:rPr>
              <a:t>the  </a:t>
            </a:r>
            <a:r>
              <a:rPr sz="506" spc="-13" dirty="0">
                <a:solidFill>
                  <a:srgbClr val="231F20"/>
                </a:solidFill>
                <a:latin typeface="Calibri"/>
                <a:cs typeface="Calibri"/>
              </a:rPr>
              <a:t>availability </a:t>
            </a:r>
            <a:r>
              <a:rPr sz="506" spc="-11" dirty="0">
                <a:solidFill>
                  <a:srgbClr val="231F20"/>
                </a:solidFill>
                <a:latin typeface="Calibri"/>
                <a:cs typeface="Calibri"/>
              </a:rPr>
              <a:t>of </a:t>
            </a:r>
            <a:r>
              <a:rPr sz="506" spc="-20" dirty="0">
                <a:solidFill>
                  <a:srgbClr val="231F20"/>
                </a:solidFill>
                <a:latin typeface="Calibri"/>
                <a:cs typeface="Calibri"/>
              </a:rPr>
              <a:t>affordable, </a:t>
            </a:r>
            <a:r>
              <a:rPr sz="506" spc="-18" dirty="0">
                <a:solidFill>
                  <a:srgbClr val="231F20"/>
                </a:solidFill>
                <a:latin typeface="Calibri"/>
                <a:cs typeface="Calibri"/>
              </a:rPr>
              <a:t>cost-effective  </a:t>
            </a:r>
            <a:r>
              <a:rPr sz="506" spc="-15" dirty="0">
                <a:solidFill>
                  <a:srgbClr val="231F20"/>
                </a:solidFill>
                <a:latin typeface="Calibri"/>
                <a:cs typeface="Calibri"/>
              </a:rPr>
              <a:t>interventions  </a:t>
            </a:r>
            <a:r>
              <a:rPr sz="506" spc="-20" dirty="0">
                <a:solidFill>
                  <a:srgbClr val="231F20"/>
                </a:solidFill>
                <a:latin typeface="Calibri"/>
                <a:cs typeface="Calibri"/>
              </a:rPr>
              <a:t>over </a:t>
            </a:r>
            <a:r>
              <a:rPr sz="506" spc="-15" dirty="0">
                <a:solidFill>
                  <a:srgbClr val="231F20"/>
                </a:solidFill>
                <a:latin typeface="Calibri"/>
                <a:cs typeface="Calibri"/>
              </a:rPr>
              <a:t>the </a:t>
            </a:r>
            <a:r>
              <a:rPr sz="506" spc="-13" dirty="0">
                <a:solidFill>
                  <a:srgbClr val="231F20"/>
                </a:solidFill>
                <a:latin typeface="Calibri"/>
                <a:cs typeface="Calibri"/>
              </a:rPr>
              <a:t>next </a:t>
            </a:r>
            <a:r>
              <a:rPr sz="506" spc="-26" dirty="0">
                <a:solidFill>
                  <a:srgbClr val="231F20"/>
                </a:solidFill>
                <a:latin typeface="Calibri"/>
                <a:cs typeface="Calibri"/>
              </a:rPr>
              <a:t>decade </a:t>
            </a:r>
            <a:r>
              <a:rPr sz="506" spc="-18" dirty="0">
                <a:solidFill>
                  <a:srgbClr val="231F20"/>
                </a:solidFill>
                <a:latin typeface="Calibri"/>
                <a:cs typeface="Calibri"/>
              </a:rPr>
              <a:t>could </a:t>
            </a:r>
            <a:r>
              <a:rPr sz="506" spc="-20" dirty="0">
                <a:solidFill>
                  <a:srgbClr val="231F20"/>
                </a:solidFill>
                <a:latin typeface="Calibri"/>
                <a:cs typeface="Calibri"/>
              </a:rPr>
              <a:t>avert </a:t>
            </a:r>
            <a:r>
              <a:rPr sz="506" spc="-13" dirty="0">
                <a:solidFill>
                  <a:srgbClr val="231F20"/>
                </a:solidFill>
                <a:latin typeface="Calibri"/>
                <a:cs typeface="Calibri"/>
              </a:rPr>
              <a:t>almost 5 </a:t>
            </a:r>
            <a:r>
              <a:rPr sz="506" spc="-11" dirty="0">
                <a:solidFill>
                  <a:srgbClr val="231F20"/>
                </a:solidFill>
                <a:latin typeface="Calibri"/>
                <a:cs typeface="Calibri"/>
              </a:rPr>
              <a:t>million </a:t>
            </a:r>
            <a:r>
              <a:rPr sz="506" spc="-20" dirty="0">
                <a:solidFill>
                  <a:srgbClr val="231F20"/>
                </a:solidFill>
                <a:latin typeface="Calibri"/>
                <a:cs typeface="Calibri"/>
              </a:rPr>
              <a:t>deaths  </a:t>
            </a:r>
            <a:r>
              <a:rPr sz="506" spc="-11" dirty="0">
                <a:solidFill>
                  <a:srgbClr val="231F20"/>
                </a:solidFill>
                <a:latin typeface="Calibri"/>
                <a:cs typeface="Calibri"/>
              </a:rPr>
              <a:t>among </a:t>
            </a:r>
            <a:r>
              <a:rPr sz="506" spc="-15" dirty="0">
                <a:solidFill>
                  <a:srgbClr val="231F20"/>
                </a:solidFill>
                <a:latin typeface="Calibri"/>
                <a:cs typeface="Calibri"/>
              </a:rPr>
              <a:t>the </a:t>
            </a:r>
            <a:r>
              <a:rPr sz="506" spc="-23" dirty="0">
                <a:solidFill>
                  <a:srgbClr val="231F20"/>
                </a:solidFill>
                <a:latin typeface="Calibri"/>
                <a:cs typeface="Calibri"/>
              </a:rPr>
              <a:t>world’s </a:t>
            </a:r>
            <a:r>
              <a:rPr sz="506" spc="-18" dirty="0">
                <a:solidFill>
                  <a:srgbClr val="231F20"/>
                </a:solidFill>
                <a:latin typeface="Calibri"/>
                <a:cs typeface="Calibri"/>
              </a:rPr>
              <a:t>poorest </a:t>
            </a:r>
            <a:r>
              <a:rPr sz="506" spc="-20" dirty="0">
                <a:solidFill>
                  <a:srgbClr val="231F20"/>
                </a:solidFill>
                <a:latin typeface="Calibri"/>
                <a:cs typeface="Calibri"/>
              </a:rPr>
              <a:t>people. </a:t>
            </a:r>
            <a:r>
              <a:rPr sz="506" spc="-8" dirty="0">
                <a:solidFill>
                  <a:srgbClr val="231F20"/>
                </a:solidFill>
                <a:latin typeface="Calibri"/>
                <a:cs typeface="Calibri"/>
              </a:rPr>
              <a:t>And </a:t>
            </a:r>
            <a:r>
              <a:rPr sz="506" spc="-11" dirty="0">
                <a:solidFill>
                  <a:srgbClr val="231F20"/>
                </a:solidFill>
                <a:latin typeface="Calibri"/>
                <a:cs typeface="Calibri"/>
              </a:rPr>
              <a:t>that is without  </a:t>
            </a:r>
            <a:r>
              <a:rPr sz="506" spc="-15" dirty="0">
                <a:solidFill>
                  <a:srgbClr val="231F20"/>
                </a:solidFill>
                <a:latin typeface="Calibri"/>
                <a:cs typeface="Calibri"/>
              </a:rPr>
              <a:t>considering</a:t>
            </a:r>
            <a:r>
              <a:rPr sz="506" spc="-38" dirty="0">
                <a:solidFill>
                  <a:srgbClr val="231F20"/>
                </a:solidFill>
                <a:latin typeface="Calibri"/>
                <a:cs typeface="Calibri"/>
              </a:rPr>
              <a:t> </a:t>
            </a:r>
            <a:r>
              <a:rPr sz="506" spc="-15" dirty="0">
                <a:solidFill>
                  <a:srgbClr val="231F20"/>
                </a:solidFill>
                <a:latin typeface="Calibri"/>
                <a:cs typeface="Calibri"/>
              </a:rPr>
              <a:t>the</a:t>
            </a:r>
            <a:r>
              <a:rPr sz="506" spc="-26" dirty="0">
                <a:solidFill>
                  <a:srgbClr val="231F20"/>
                </a:solidFill>
                <a:latin typeface="Calibri"/>
                <a:cs typeface="Calibri"/>
              </a:rPr>
              <a:t> reduced </a:t>
            </a:r>
            <a:r>
              <a:rPr sz="506" spc="-15" dirty="0">
                <a:solidFill>
                  <a:srgbClr val="231F20"/>
                </a:solidFill>
                <a:latin typeface="Calibri"/>
                <a:cs typeface="Calibri"/>
              </a:rPr>
              <a:t>risks</a:t>
            </a:r>
            <a:r>
              <a:rPr sz="506" spc="-31" dirty="0">
                <a:solidFill>
                  <a:srgbClr val="231F20"/>
                </a:solidFill>
                <a:latin typeface="Calibri"/>
                <a:cs typeface="Calibri"/>
              </a:rPr>
              <a:t> </a:t>
            </a:r>
            <a:r>
              <a:rPr sz="506" spc="-11" dirty="0">
                <a:solidFill>
                  <a:srgbClr val="231F20"/>
                </a:solidFill>
                <a:latin typeface="Calibri"/>
                <a:cs typeface="Calibri"/>
              </a:rPr>
              <a:t>of</a:t>
            </a:r>
            <a:r>
              <a:rPr sz="506" spc="-33" dirty="0">
                <a:solidFill>
                  <a:srgbClr val="231F20"/>
                </a:solidFill>
                <a:latin typeface="Calibri"/>
                <a:cs typeface="Calibri"/>
              </a:rPr>
              <a:t> </a:t>
            </a:r>
            <a:r>
              <a:rPr sz="506" spc="-8" dirty="0">
                <a:solidFill>
                  <a:srgbClr val="231F20"/>
                </a:solidFill>
                <a:latin typeface="Calibri"/>
                <a:cs typeface="Calibri"/>
              </a:rPr>
              <a:t>dying</a:t>
            </a:r>
            <a:r>
              <a:rPr sz="506" spc="-26" dirty="0">
                <a:solidFill>
                  <a:srgbClr val="231F20"/>
                </a:solidFill>
                <a:latin typeface="Calibri"/>
                <a:cs typeface="Calibri"/>
              </a:rPr>
              <a:t> </a:t>
            </a:r>
            <a:r>
              <a:rPr sz="506" spc="-13" dirty="0">
                <a:solidFill>
                  <a:srgbClr val="231F20"/>
                </a:solidFill>
                <a:latin typeface="Calibri"/>
                <a:cs typeface="Calibri"/>
              </a:rPr>
              <a:t>from</a:t>
            </a:r>
            <a:r>
              <a:rPr sz="506" spc="-38" dirty="0">
                <a:solidFill>
                  <a:srgbClr val="231F20"/>
                </a:solidFill>
                <a:latin typeface="Calibri"/>
                <a:cs typeface="Calibri"/>
              </a:rPr>
              <a:t> </a:t>
            </a:r>
            <a:r>
              <a:rPr sz="506" spc="-13" dirty="0">
                <a:solidFill>
                  <a:srgbClr val="231F20"/>
                </a:solidFill>
                <a:latin typeface="Calibri"/>
                <a:cs typeface="Calibri"/>
              </a:rPr>
              <a:t>COVID-19.</a:t>
            </a:r>
            <a:endParaRPr sz="506">
              <a:solidFill>
                <a:prstClr val="black"/>
              </a:solidFill>
              <a:latin typeface="Calibri"/>
              <a:cs typeface="Calibri"/>
            </a:endParaRPr>
          </a:p>
        </p:txBody>
      </p:sp>
      <p:sp>
        <p:nvSpPr>
          <p:cNvPr id="22" name="object 22"/>
          <p:cNvSpPr txBox="1"/>
          <p:nvPr/>
        </p:nvSpPr>
        <p:spPr>
          <a:xfrm>
            <a:off x="5549780" y="2414969"/>
            <a:ext cx="27342" cy="84339"/>
          </a:xfrm>
          <a:prstGeom prst="rect">
            <a:avLst/>
          </a:prstGeom>
        </p:spPr>
        <p:txBody>
          <a:bodyPr vert="horz" wrap="square" lIns="0" tIns="6434" rIns="0" bIns="0" rtlCol="0">
            <a:spAutoFit/>
          </a:bodyPr>
          <a:lstStyle/>
          <a:p>
            <a:pPr defTabSz="685800">
              <a:spcBef>
                <a:spcPts val="51"/>
              </a:spcBef>
              <a:defRPr/>
            </a:pPr>
            <a:r>
              <a:rPr sz="506" spc="-41" dirty="0">
                <a:solidFill>
                  <a:srgbClr val="231F20"/>
                </a:solidFill>
                <a:latin typeface="Calibri"/>
                <a:cs typeface="Calibri"/>
              </a:rPr>
              <a:t>*</a:t>
            </a:r>
            <a:endParaRPr sz="506">
              <a:solidFill>
                <a:prstClr val="black"/>
              </a:solidFill>
              <a:latin typeface="Calibri"/>
              <a:cs typeface="Calibri"/>
            </a:endParaRPr>
          </a:p>
        </p:txBody>
      </p:sp>
      <p:sp>
        <p:nvSpPr>
          <p:cNvPr id="23" name="object 23"/>
          <p:cNvSpPr txBox="1"/>
          <p:nvPr/>
        </p:nvSpPr>
        <p:spPr>
          <a:xfrm>
            <a:off x="4875946" y="2528197"/>
            <a:ext cx="1375139" cy="2056673"/>
          </a:xfrm>
          <a:prstGeom prst="rect">
            <a:avLst/>
          </a:prstGeom>
        </p:spPr>
        <p:txBody>
          <a:bodyPr vert="horz" wrap="square" lIns="0" tIns="6434" rIns="0" bIns="0" rtlCol="0">
            <a:spAutoFit/>
          </a:bodyPr>
          <a:lstStyle/>
          <a:p>
            <a:pPr algn="just" defTabSz="685800">
              <a:lnSpc>
                <a:spcPct val="110400"/>
              </a:lnSpc>
              <a:spcBef>
                <a:spcPts val="51"/>
              </a:spcBef>
              <a:defRPr/>
            </a:pPr>
            <a:r>
              <a:rPr sz="506" spc="-18" dirty="0">
                <a:solidFill>
                  <a:srgbClr val="231F20"/>
                </a:solidFill>
                <a:latin typeface="Calibri"/>
                <a:cs typeface="Calibri"/>
              </a:rPr>
              <a:t>The </a:t>
            </a:r>
            <a:r>
              <a:rPr sz="506" spc="-15" dirty="0">
                <a:solidFill>
                  <a:srgbClr val="231F20"/>
                </a:solidFill>
                <a:latin typeface="Calibri"/>
                <a:cs typeface="Calibri"/>
              </a:rPr>
              <a:t>most </a:t>
            </a:r>
            <a:r>
              <a:rPr sz="506" spc="-18" dirty="0">
                <a:solidFill>
                  <a:srgbClr val="231F20"/>
                </a:solidFill>
                <a:latin typeface="Calibri"/>
                <a:cs typeface="Calibri"/>
              </a:rPr>
              <a:t>important </a:t>
            </a:r>
            <a:r>
              <a:rPr sz="506" spc="-28" dirty="0">
                <a:solidFill>
                  <a:srgbClr val="231F20"/>
                </a:solidFill>
                <a:latin typeface="Calibri"/>
                <a:cs typeface="Calibri"/>
              </a:rPr>
              <a:t>consequence </a:t>
            </a:r>
            <a:r>
              <a:rPr sz="506" spc="-13" dirty="0">
                <a:solidFill>
                  <a:srgbClr val="231F20"/>
                </a:solidFill>
                <a:latin typeface="Calibri"/>
                <a:cs typeface="Calibri"/>
              </a:rPr>
              <a:t>of </a:t>
            </a:r>
            <a:r>
              <a:rPr sz="506" spc="-20" dirty="0">
                <a:solidFill>
                  <a:srgbClr val="231F20"/>
                </a:solidFill>
                <a:latin typeface="Calibri"/>
                <a:cs typeface="Calibri"/>
              </a:rPr>
              <a:t>seeing </a:t>
            </a:r>
            <a:r>
              <a:rPr sz="506" spc="-15" dirty="0">
                <a:solidFill>
                  <a:srgbClr val="231F20"/>
                </a:solidFill>
                <a:latin typeface="Calibri"/>
                <a:cs typeface="Calibri"/>
              </a:rPr>
              <a:t>COVID-19  </a:t>
            </a:r>
            <a:r>
              <a:rPr sz="506" spc="-23" dirty="0">
                <a:solidFill>
                  <a:srgbClr val="231F20"/>
                </a:solidFill>
                <a:latin typeface="Calibri"/>
                <a:cs typeface="Calibri"/>
              </a:rPr>
              <a:t>as a </a:t>
            </a:r>
            <a:r>
              <a:rPr sz="506" spc="-20" dirty="0">
                <a:solidFill>
                  <a:srgbClr val="231F20"/>
                </a:solidFill>
                <a:latin typeface="Calibri"/>
                <a:cs typeface="Calibri"/>
              </a:rPr>
              <a:t>syndemic </a:t>
            </a:r>
            <a:r>
              <a:rPr sz="506" spc="-13" dirty="0">
                <a:solidFill>
                  <a:srgbClr val="231F20"/>
                </a:solidFill>
                <a:latin typeface="Calibri"/>
                <a:cs typeface="Calibri"/>
              </a:rPr>
              <a:t>is </a:t>
            </a:r>
            <a:r>
              <a:rPr sz="506" spc="-11" dirty="0">
                <a:solidFill>
                  <a:srgbClr val="231F20"/>
                </a:solidFill>
                <a:latin typeface="Calibri"/>
                <a:cs typeface="Calibri"/>
              </a:rPr>
              <a:t>to </a:t>
            </a:r>
            <a:r>
              <a:rPr sz="506" spc="-23" dirty="0">
                <a:solidFill>
                  <a:srgbClr val="231F20"/>
                </a:solidFill>
                <a:latin typeface="Calibri"/>
                <a:cs typeface="Calibri"/>
              </a:rPr>
              <a:t>underline </a:t>
            </a:r>
            <a:r>
              <a:rPr sz="506" spc="-13" dirty="0">
                <a:solidFill>
                  <a:srgbClr val="231F20"/>
                </a:solidFill>
                <a:latin typeface="Calibri"/>
                <a:cs typeface="Calibri"/>
              </a:rPr>
              <a:t>its </a:t>
            </a:r>
            <a:r>
              <a:rPr sz="506" spc="-20" dirty="0">
                <a:solidFill>
                  <a:srgbClr val="231F20"/>
                </a:solidFill>
                <a:latin typeface="Calibri"/>
                <a:cs typeface="Calibri"/>
              </a:rPr>
              <a:t>social </a:t>
            </a:r>
            <a:r>
              <a:rPr sz="506" spc="-15" dirty="0">
                <a:solidFill>
                  <a:srgbClr val="231F20"/>
                </a:solidFill>
                <a:latin typeface="Calibri"/>
                <a:cs typeface="Calibri"/>
              </a:rPr>
              <a:t>origins. </a:t>
            </a:r>
            <a:r>
              <a:rPr sz="506" spc="-20" dirty="0">
                <a:solidFill>
                  <a:srgbClr val="231F20"/>
                </a:solidFill>
                <a:latin typeface="Calibri"/>
                <a:cs typeface="Calibri"/>
              </a:rPr>
              <a:t>The  vulnerability </a:t>
            </a:r>
            <a:r>
              <a:rPr sz="506" spc="-13" dirty="0">
                <a:solidFill>
                  <a:srgbClr val="231F20"/>
                </a:solidFill>
                <a:latin typeface="Calibri"/>
                <a:cs typeface="Calibri"/>
              </a:rPr>
              <a:t>of </a:t>
            </a:r>
            <a:r>
              <a:rPr sz="506" spc="-26" dirty="0">
                <a:solidFill>
                  <a:srgbClr val="231F20"/>
                </a:solidFill>
                <a:latin typeface="Calibri"/>
                <a:cs typeface="Calibri"/>
              </a:rPr>
              <a:t>older </a:t>
            </a:r>
            <a:r>
              <a:rPr sz="506" spc="-20" dirty="0">
                <a:solidFill>
                  <a:srgbClr val="231F20"/>
                </a:solidFill>
                <a:latin typeface="Calibri"/>
                <a:cs typeface="Calibri"/>
              </a:rPr>
              <a:t>citizens; </a:t>
            </a:r>
            <a:r>
              <a:rPr sz="506" spc="-23" dirty="0">
                <a:solidFill>
                  <a:srgbClr val="231F20"/>
                </a:solidFill>
                <a:latin typeface="Calibri"/>
                <a:cs typeface="Calibri"/>
              </a:rPr>
              <a:t>Black, </a:t>
            </a:r>
            <a:r>
              <a:rPr sz="506" spc="-18" dirty="0">
                <a:solidFill>
                  <a:srgbClr val="231F20"/>
                </a:solidFill>
                <a:latin typeface="Calibri"/>
                <a:cs typeface="Calibri"/>
              </a:rPr>
              <a:t>Asian, </a:t>
            </a:r>
            <a:r>
              <a:rPr sz="506" spc="-20" dirty="0">
                <a:solidFill>
                  <a:srgbClr val="231F20"/>
                </a:solidFill>
                <a:latin typeface="Calibri"/>
                <a:cs typeface="Calibri"/>
              </a:rPr>
              <a:t>and </a:t>
            </a:r>
            <a:r>
              <a:rPr sz="506" spc="-15" dirty="0">
                <a:solidFill>
                  <a:srgbClr val="231F20"/>
                </a:solidFill>
                <a:latin typeface="Calibri"/>
                <a:cs typeface="Calibri"/>
              </a:rPr>
              <a:t>minority  </a:t>
            </a:r>
            <a:r>
              <a:rPr sz="506" spc="-20" dirty="0">
                <a:solidFill>
                  <a:srgbClr val="231F20"/>
                </a:solidFill>
                <a:latin typeface="Calibri"/>
                <a:cs typeface="Calibri"/>
              </a:rPr>
              <a:t>ethnic communities; and </a:t>
            </a:r>
            <a:r>
              <a:rPr sz="506" spc="-23" dirty="0">
                <a:solidFill>
                  <a:srgbClr val="231F20"/>
                </a:solidFill>
                <a:latin typeface="Calibri"/>
                <a:cs typeface="Calibri"/>
              </a:rPr>
              <a:t>key </a:t>
            </a:r>
            <a:r>
              <a:rPr sz="506" spc="-26" dirty="0">
                <a:solidFill>
                  <a:srgbClr val="231F20"/>
                </a:solidFill>
                <a:latin typeface="Calibri"/>
                <a:cs typeface="Calibri"/>
              </a:rPr>
              <a:t>workers </a:t>
            </a:r>
            <a:r>
              <a:rPr sz="506" spc="-18" dirty="0">
                <a:solidFill>
                  <a:srgbClr val="231F20"/>
                </a:solidFill>
                <a:latin typeface="Calibri"/>
                <a:cs typeface="Calibri"/>
              </a:rPr>
              <a:t>who </a:t>
            </a:r>
            <a:r>
              <a:rPr sz="506" spc="-31" dirty="0">
                <a:solidFill>
                  <a:srgbClr val="231F20"/>
                </a:solidFill>
                <a:latin typeface="Calibri"/>
                <a:cs typeface="Calibri"/>
              </a:rPr>
              <a:t>are </a:t>
            </a:r>
            <a:r>
              <a:rPr sz="506" spc="-18" dirty="0">
                <a:solidFill>
                  <a:srgbClr val="231F20"/>
                </a:solidFill>
                <a:latin typeface="Calibri"/>
                <a:cs typeface="Calibri"/>
              </a:rPr>
              <a:t>commonly  </a:t>
            </a:r>
            <a:r>
              <a:rPr sz="506" spc="-20" dirty="0">
                <a:solidFill>
                  <a:srgbClr val="231F20"/>
                </a:solidFill>
                <a:latin typeface="Calibri"/>
                <a:cs typeface="Calibri"/>
              </a:rPr>
              <a:t>poorly paid </a:t>
            </a:r>
            <a:r>
              <a:rPr sz="506" spc="-15" dirty="0">
                <a:solidFill>
                  <a:srgbClr val="231F20"/>
                </a:solidFill>
                <a:latin typeface="Calibri"/>
                <a:cs typeface="Calibri"/>
              </a:rPr>
              <a:t>with </a:t>
            </a:r>
            <a:r>
              <a:rPr sz="506" spc="-28" dirty="0">
                <a:solidFill>
                  <a:srgbClr val="231F20"/>
                </a:solidFill>
                <a:latin typeface="Calibri"/>
                <a:cs typeface="Calibri"/>
              </a:rPr>
              <a:t>fewer welfare </a:t>
            </a:r>
            <a:r>
              <a:rPr sz="506" spc="-20" dirty="0">
                <a:solidFill>
                  <a:srgbClr val="231F20"/>
                </a:solidFill>
                <a:latin typeface="Calibri"/>
                <a:cs typeface="Calibri"/>
              </a:rPr>
              <a:t>protections </a:t>
            </a:r>
            <a:r>
              <a:rPr sz="506" spc="-15" dirty="0">
                <a:solidFill>
                  <a:srgbClr val="231F20"/>
                </a:solidFill>
                <a:latin typeface="Calibri"/>
                <a:cs typeface="Calibri"/>
              </a:rPr>
              <a:t>points </a:t>
            </a:r>
            <a:r>
              <a:rPr sz="506" spc="-11" dirty="0">
                <a:solidFill>
                  <a:srgbClr val="231F20"/>
                </a:solidFill>
                <a:latin typeface="Calibri"/>
                <a:cs typeface="Calibri"/>
              </a:rPr>
              <a:t>to </a:t>
            </a:r>
            <a:r>
              <a:rPr sz="506" spc="-23" dirty="0">
                <a:solidFill>
                  <a:srgbClr val="231F20"/>
                </a:solidFill>
                <a:latin typeface="Calibri"/>
                <a:cs typeface="Calibri"/>
              </a:rPr>
              <a:t>a  </a:t>
            </a:r>
            <a:r>
              <a:rPr sz="506" spc="-18" dirty="0">
                <a:solidFill>
                  <a:srgbClr val="231F20"/>
                </a:solidFill>
                <a:latin typeface="Calibri"/>
                <a:cs typeface="Calibri"/>
              </a:rPr>
              <a:t>truth</a:t>
            </a:r>
            <a:r>
              <a:rPr sz="506" spc="-31" dirty="0">
                <a:solidFill>
                  <a:srgbClr val="231F20"/>
                </a:solidFill>
                <a:latin typeface="Calibri"/>
                <a:cs typeface="Calibri"/>
              </a:rPr>
              <a:t> </a:t>
            </a:r>
            <a:r>
              <a:rPr sz="506" spc="-18" dirty="0">
                <a:solidFill>
                  <a:srgbClr val="231F20"/>
                </a:solidFill>
                <a:latin typeface="Calibri"/>
                <a:cs typeface="Calibri"/>
              </a:rPr>
              <a:t>so</a:t>
            </a:r>
            <a:r>
              <a:rPr sz="506" spc="-33" dirty="0">
                <a:solidFill>
                  <a:srgbClr val="231F20"/>
                </a:solidFill>
                <a:latin typeface="Calibri"/>
                <a:cs typeface="Calibri"/>
              </a:rPr>
              <a:t> </a:t>
            </a:r>
            <a:r>
              <a:rPr sz="506" spc="-23" dirty="0">
                <a:solidFill>
                  <a:srgbClr val="231F20"/>
                </a:solidFill>
                <a:latin typeface="Calibri"/>
                <a:cs typeface="Calibri"/>
              </a:rPr>
              <a:t>far</a:t>
            </a:r>
            <a:r>
              <a:rPr sz="506" spc="-31" dirty="0">
                <a:solidFill>
                  <a:srgbClr val="231F20"/>
                </a:solidFill>
                <a:latin typeface="Calibri"/>
                <a:cs typeface="Calibri"/>
              </a:rPr>
              <a:t> </a:t>
            </a:r>
            <a:r>
              <a:rPr sz="506" spc="-26" dirty="0">
                <a:solidFill>
                  <a:srgbClr val="231F20"/>
                </a:solidFill>
                <a:latin typeface="Calibri"/>
                <a:cs typeface="Calibri"/>
              </a:rPr>
              <a:t>barely</a:t>
            </a:r>
            <a:r>
              <a:rPr sz="506" spc="-31" dirty="0">
                <a:solidFill>
                  <a:srgbClr val="231F20"/>
                </a:solidFill>
                <a:latin typeface="Calibri"/>
                <a:cs typeface="Calibri"/>
              </a:rPr>
              <a:t> </a:t>
            </a:r>
            <a:r>
              <a:rPr sz="506" spc="-28" dirty="0">
                <a:solidFill>
                  <a:srgbClr val="231F20"/>
                </a:solidFill>
                <a:latin typeface="Calibri"/>
                <a:cs typeface="Calibri"/>
              </a:rPr>
              <a:t>acknowledged—namely,</a:t>
            </a:r>
            <a:r>
              <a:rPr sz="506" spc="-43" dirty="0">
                <a:solidFill>
                  <a:srgbClr val="231F20"/>
                </a:solidFill>
                <a:latin typeface="Calibri"/>
                <a:cs typeface="Calibri"/>
              </a:rPr>
              <a:t> </a:t>
            </a:r>
            <a:r>
              <a:rPr sz="506" spc="-15" dirty="0">
                <a:solidFill>
                  <a:srgbClr val="231F20"/>
                </a:solidFill>
                <a:latin typeface="Calibri"/>
                <a:cs typeface="Calibri"/>
              </a:rPr>
              <a:t>that</a:t>
            </a:r>
            <a:r>
              <a:rPr sz="506" spc="-31" dirty="0">
                <a:solidFill>
                  <a:srgbClr val="231F20"/>
                </a:solidFill>
                <a:latin typeface="Calibri"/>
                <a:cs typeface="Calibri"/>
              </a:rPr>
              <a:t> </a:t>
            </a:r>
            <a:r>
              <a:rPr sz="506" spc="-13" dirty="0">
                <a:solidFill>
                  <a:srgbClr val="231F20"/>
                </a:solidFill>
                <a:latin typeface="Calibri"/>
                <a:cs typeface="Calibri"/>
              </a:rPr>
              <a:t>no</a:t>
            </a:r>
            <a:r>
              <a:rPr sz="506" spc="-31" dirty="0">
                <a:solidFill>
                  <a:srgbClr val="231F20"/>
                </a:solidFill>
                <a:latin typeface="Calibri"/>
                <a:cs typeface="Calibri"/>
              </a:rPr>
              <a:t> </a:t>
            </a:r>
            <a:r>
              <a:rPr sz="506" spc="-23" dirty="0">
                <a:solidFill>
                  <a:srgbClr val="231F20"/>
                </a:solidFill>
                <a:latin typeface="Calibri"/>
                <a:cs typeface="Calibri"/>
              </a:rPr>
              <a:t>matter  </a:t>
            </a:r>
            <a:r>
              <a:rPr sz="506" spc="-18" dirty="0">
                <a:solidFill>
                  <a:srgbClr val="231F20"/>
                </a:solidFill>
                <a:latin typeface="Calibri"/>
                <a:cs typeface="Calibri"/>
              </a:rPr>
              <a:t>how </a:t>
            </a:r>
            <a:r>
              <a:rPr sz="506" spc="-23" dirty="0">
                <a:solidFill>
                  <a:srgbClr val="231F20"/>
                </a:solidFill>
                <a:latin typeface="Calibri"/>
                <a:cs typeface="Calibri"/>
              </a:rPr>
              <a:t>effective a </a:t>
            </a:r>
            <a:r>
              <a:rPr sz="506" spc="-20" dirty="0">
                <a:solidFill>
                  <a:srgbClr val="231F20"/>
                </a:solidFill>
                <a:latin typeface="Calibri"/>
                <a:cs typeface="Calibri"/>
              </a:rPr>
              <a:t>treatment </a:t>
            </a:r>
            <a:r>
              <a:rPr sz="506" spc="-23" dirty="0">
                <a:solidFill>
                  <a:srgbClr val="231F20"/>
                </a:solidFill>
                <a:latin typeface="Calibri"/>
                <a:cs typeface="Calibri"/>
              </a:rPr>
              <a:t>or protective a vaccine, the  </a:t>
            </a:r>
            <a:r>
              <a:rPr sz="506" spc="-20" dirty="0">
                <a:solidFill>
                  <a:srgbClr val="231F20"/>
                </a:solidFill>
                <a:latin typeface="Calibri"/>
                <a:cs typeface="Calibri"/>
              </a:rPr>
              <a:t>pursuit </a:t>
            </a:r>
            <a:r>
              <a:rPr sz="506" spc="-13" dirty="0">
                <a:solidFill>
                  <a:srgbClr val="231F20"/>
                </a:solidFill>
                <a:latin typeface="Calibri"/>
                <a:cs typeface="Calibri"/>
              </a:rPr>
              <a:t>of </a:t>
            </a:r>
            <a:r>
              <a:rPr sz="506" spc="-23" dirty="0">
                <a:solidFill>
                  <a:srgbClr val="231F20"/>
                </a:solidFill>
                <a:latin typeface="Calibri"/>
                <a:cs typeface="Calibri"/>
              </a:rPr>
              <a:t>a </a:t>
            </a:r>
            <a:r>
              <a:rPr sz="506" spc="-26" dirty="0">
                <a:solidFill>
                  <a:srgbClr val="231F20"/>
                </a:solidFill>
                <a:latin typeface="Calibri"/>
                <a:cs typeface="Calibri"/>
              </a:rPr>
              <a:t>purely </a:t>
            </a:r>
            <a:r>
              <a:rPr sz="506" spc="-20" dirty="0">
                <a:solidFill>
                  <a:srgbClr val="231F20"/>
                </a:solidFill>
                <a:latin typeface="Calibri"/>
                <a:cs typeface="Calibri"/>
              </a:rPr>
              <a:t>biomedical </a:t>
            </a:r>
            <a:r>
              <a:rPr sz="506" spc="-15" dirty="0">
                <a:solidFill>
                  <a:srgbClr val="231F20"/>
                </a:solidFill>
                <a:latin typeface="Calibri"/>
                <a:cs typeface="Calibri"/>
              </a:rPr>
              <a:t>solution </a:t>
            </a:r>
            <a:r>
              <a:rPr sz="506" spc="-11" dirty="0">
                <a:solidFill>
                  <a:srgbClr val="231F20"/>
                </a:solidFill>
                <a:latin typeface="Calibri"/>
                <a:cs typeface="Calibri"/>
              </a:rPr>
              <a:t>to </a:t>
            </a:r>
            <a:r>
              <a:rPr sz="506" spc="-15" dirty="0">
                <a:solidFill>
                  <a:srgbClr val="231F20"/>
                </a:solidFill>
                <a:latin typeface="Calibri"/>
                <a:cs typeface="Calibri"/>
              </a:rPr>
              <a:t>COVID-19 </a:t>
            </a:r>
            <a:r>
              <a:rPr sz="506" spc="-18" dirty="0">
                <a:solidFill>
                  <a:srgbClr val="231F20"/>
                </a:solidFill>
                <a:latin typeface="Calibri"/>
                <a:cs typeface="Calibri"/>
              </a:rPr>
              <a:t>will  fail. </a:t>
            </a:r>
            <a:r>
              <a:rPr sz="506" spc="-23" dirty="0">
                <a:solidFill>
                  <a:srgbClr val="231F20"/>
                </a:solidFill>
                <a:latin typeface="Calibri"/>
                <a:cs typeface="Calibri"/>
              </a:rPr>
              <a:t>Unless </a:t>
            </a:r>
            <a:r>
              <a:rPr sz="506" spc="-20" dirty="0">
                <a:solidFill>
                  <a:srgbClr val="231F20"/>
                </a:solidFill>
                <a:latin typeface="Calibri"/>
                <a:cs typeface="Calibri"/>
              </a:rPr>
              <a:t>governments </a:t>
            </a:r>
            <a:r>
              <a:rPr sz="506" spc="-23" dirty="0">
                <a:solidFill>
                  <a:srgbClr val="231F20"/>
                </a:solidFill>
                <a:latin typeface="Calibri"/>
                <a:cs typeface="Calibri"/>
              </a:rPr>
              <a:t>devise </a:t>
            </a:r>
            <a:r>
              <a:rPr sz="506" spc="-20" dirty="0">
                <a:solidFill>
                  <a:srgbClr val="231F20"/>
                </a:solidFill>
                <a:latin typeface="Calibri"/>
                <a:cs typeface="Calibri"/>
              </a:rPr>
              <a:t>policies and </a:t>
            </a:r>
            <a:r>
              <a:rPr sz="506" spc="-23" dirty="0">
                <a:solidFill>
                  <a:srgbClr val="231F20"/>
                </a:solidFill>
                <a:latin typeface="Calibri"/>
                <a:cs typeface="Calibri"/>
              </a:rPr>
              <a:t>programmes  </a:t>
            </a:r>
            <a:r>
              <a:rPr sz="506" spc="-11" dirty="0">
                <a:solidFill>
                  <a:srgbClr val="231F20"/>
                </a:solidFill>
                <a:latin typeface="Calibri"/>
                <a:cs typeface="Calibri"/>
              </a:rPr>
              <a:t>to </a:t>
            </a:r>
            <a:r>
              <a:rPr sz="506" spc="-31" dirty="0">
                <a:solidFill>
                  <a:srgbClr val="231F20"/>
                </a:solidFill>
                <a:latin typeface="Calibri"/>
                <a:cs typeface="Calibri"/>
              </a:rPr>
              <a:t>reverse </a:t>
            </a:r>
            <a:r>
              <a:rPr sz="506" spc="-20" dirty="0">
                <a:solidFill>
                  <a:srgbClr val="231F20"/>
                </a:solidFill>
                <a:latin typeface="Calibri"/>
                <a:cs typeface="Calibri"/>
              </a:rPr>
              <a:t>profound disparities, </a:t>
            </a:r>
            <a:r>
              <a:rPr sz="506" spc="-23" dirty="0">
                <a:solidFill>
                  <a:srgbClr val="231F20"/>
                </a:solidFill>
                <a:latin typeface="Calibri"/>
                <a:cs typeface="Calibri"/>
              </a:rPr>
              <a:t>our societies </a:t>
            </a:r>
            <a:r>
              <a:rPr sz="506" spc="-15" dirty="0">
                <a:solidFill>
                  <a:srgbClr val="231F20"/>
                </a:solidFill>
                <a:latin typeface="Calibri"/>
                <a:cs typeface="Calibri"/>
              </a:rPr>
              <a:t>will </a:t>
            </a:r>
            <a:r>
              <a:rPr sz="506" spc="-26" dirty="0">
                <a:solidFill>
                  <a:srgbClr val="231F20"/>
                </a:solidFill>
                <a:latin typeface="Calibri"/>
                <a:cs typeface="Calibri"/>
              </a:rPr>
              <a:t>never </a:t>
            </a:r>
            <a:r>
              <a:rPr sz="506" spc="-33" dirty="0">
                <a:solidFill>
                  <a:srgbClr val="231F20"/>
                </a:solidFill>
                <a:latin typeface="Calibri"/>
                <a:cs typeface="Calibri"/>
              </a:rPr>
              <a:t>be  </a:t>
            </a:r>
            <a:r>
              <a:rPr sz="506" spc="-18" dirty="0">
                <a:solidFill>
                  <a:srgbClr val="231F20"/>
                </a:solidFill>
                <a:latin typeface="Calibri"/>
                <a:cs typeface="Calibri"/>
              </a:rPr>
              <a:t>truly </a:t>
            </a:r>
            <a:r>
              <a:rPr sz="506" spc="-15" dirty="0">
                <a:solidFill>
                  <a:srgbClr val="231F20"/>
                </a:solidFill>
                <a:latin typeface="Calibri"/>
                <a:cs typeface="Calibri"/>
              </a:rPr>
              <a:t>COVID-19 </a:t>
            </a:r>
            <a:r>
              <a:rPr sz="506" spc="-31" dirty="0">
                <a:solidFill>
                  <a:srgbClr val="231F20"/>
                </a:solidFill>
                <a:latin typeface="Calibri"/>
                <a:cs typeface="Calibri"/>
              </a:rPr>
              <a:t>secure. </a:t>
            </a:r>
            <a:r>
              <a:rPr sz="506" spc="-11" dirty="0">
                <a:solidFill>
                  <a:srgbClr val="231F20"/>
                </a:solidFill>
                <a:latin typeface="Calibri"/>
                <a:cs typeface="Calibri"/>
              </a:rPr>
              <a:t>As </a:t>
            </a:r>
            <a:r>
              <a:rPr sz="506" spc="-15" dirty="0">
                <a:solidFill>
                  <a:srgbClr val="231F20"/>
                </a:solidFill>
                <a:latin typeface="Calibri"/>
                <a:cs typeface="Calibri"/>
              </a:rPr>
              <a:t>Singer </a:t>
            </a:r>
            <a:r>
              <a:rPr sz="506" spc="-20" dirty="0">
                <a:solidFill>
                  <a:srgbClr val="231F20"/>
                </a:solidFill>
                <a:latin typeface="Calibri"/>
                <a:cs typeface="Calibri"/>
              </a:rPr>
              <a:t>and </a:t>
            </a:r>
            <a:r>
              <a:rPr sz="506" spc="-23" dirty="0">
                <a:solidFill>
                  <a:srgbClr val="231F20"/>
                </a:solidFill>
                <a:latin typeface="Calibri"/>
                <a:cs typeface="Calibri"/>
              </a:rPr>
              <a:t>colleagues </a:t>
            </a:r>
            <a:r>
              <a:rPr sz="506" spc="-26" dirty="0">
                <a:solidFill>
                  <a:srgbClr val="231F20"/>
                </a:solidFill>
                <a:latin typeface="Calibri"/>
                <a:cs typeface="Calibri"/>
              </a:rPr>
              <a:t>wrote  </a:t>
            </a:r>
            <a:r>
              <a:rPr sz="506" spc="-8" dirty="0">
                <a:solidFill>
                  <a:srgbClr val="231F20"/>
                </a:solidFill>
                <a:latin typeface="Calibri"/>
                <a:cs typeface="Calibri"/>
              </a:rPr>
              <a:t>in </a:t>
            </a:r>
            <a:r>
              <a:rPr sz="506" spc="-31" dirty="0">
                <a:solidFill>
                  <a:srgbClr val="231F20"/>
                </a:solidFill>
                <a:latin typeface="Calibri"/>
                <a:cs typeface="Calibri"/>
              </a:rPr>
              <a:t>2017, “A </a:t>
            </a:r>
            <a:r>
              <a:rPr sz="506" spc="-20" dirty="0">
                <a:solidFill>
                  <a:srgbClr val="231F20"/>
                </a:solidFill>
                <a:latin typeface="Calibri"/>
                <a:cs typeface="Calibri"/>
              </a:rPr>
              <a:t>syndemic </a:t>
            </a:r>
            <a:r>
              <a:rPr sz="506" spc="-26" dirty="0">
                <a:solidFill>
                  <a:srgbClr val="231F20"/>
                </a:solidFill>
                <a:latin typeface="Calibri"/>
                <a:cs typeface="Calibri"/>
              </a:rPr>
              <a:t>approach </a:t>
            </a:r>
            <a:r>
              <a:rPr sz="506" spc="-23" dirty="0">
                <a:solidFill>
                  <a:srgbClr val="231F20"/>
                </a:solidFill>
                <a:latin typeface="Calibri"/>
                <a:cs typeface="Calibri"/>
              </a:rPr>
              <a:t>provides a </a:t>
            </a:r>
            <a:r>
              <a:rPr sz="506" spc="-26" dirty="0">
                <a:solidFill>
                  <a:srgbClr val="231F20"/>
                </a:solidFill>
                <a:latin typeface="Calibri"/>
                <a:cs typeface="Calibri"/>
              </a:rPr>
              <a:t>very </a:t>
            </a:r>
            <a:r>
              <a:rPr sz="506" spc="-23" dirty="0">
                <a:solidFill>
                  <a:srgbClr val="231F20"/>
                </a:solidFill>
                <a:latin typeface="Calibri"/>
                <a:cs typeface="Calibri"/>
              </a:rPr>
              <a:t>different  </a:t>
            </a:r>
            <a:r>
              <a:rPr sz="506" spc="-18" dirty="0">
                <a:solidFill>
                  <a:srgbClr val="231F20"/>
                </a:solidFill>
                <a:latin typeface="Calibri"/>
                <a:cs typeface="Calibri"/>
              </a:rPr>
              <a:t>orientation </a:t>
            </a:r>
            <a:r>
              <a:rPr sz="506" spc="-11" dirty="0">
                <a:solidFill>
                  <a:srgbClr val="231F20"/>
                </a:solidFill>
                <a:latin typeface="Calibri"/>
                <a:cs typeface="Calibri"/>
              </a:rPr>
              <a:t>to </a:t>
            </a:r>
            <a:r>
              <a:rPr sz="506" spc="-20" dirty="0">
                <a:solidFill>
                  <a:srgbClr val="231F20"/>
                </a:solidFill>
                <a:latin typeface="Calibri"/>
                <a:cs typeface="Calibri"/>
              </a:rPr>
              <a:t>clinical </a:t>
            </a:r>
            <a:r>
              <a:rPr sz="506" spc="-23" dirty="0">
                <a:solidFill>
                  <a:srgbClr val="231F20"/>
                </a:solidFill>
                <a:latin typeface="Calibri"/>
                <a:cs typeface="Calibri"/>
              </a:rPr>
              <a:t>medicine </a:t>
            </a:r>
            <a:r>
              <a:rPr sz="506" spc="-20" dirty="0">
                <a:solidFill>
                  <a:srgbClr val="231F20"/>
                </a:solidFill>
                <a:latin typeface="Calibri"/>
                <a:cs typeface="Calibri"/>
              </a:rPr>
              <a:t>and public health by  </a:t>
            </a:r>
            <a:r>
              <a:rPr sz="506" spc="-15" dirty="0">
                <a:solidFill>
                  <a:srgbClr val="231F20"/>
                </a:solidFill>
                <a:latin typeface="Calibri"/>
                <a:cs typeface="Calibri"/>
              </a:rPr>
              <a:t>showing </a:t>
            </a:r>
            <a:r>
              <a:rPr sz="506" spc="-18" dirty="0">
                <a:solidFill>
                  <a:srgbClr val="231F20"/>
                </a:solidFill>
                <a:latin typeface="Calibri"/>
                <a:cs typeface="Calibri"/>
              </a:rPr>
              <a:t>how </a:t>
            </a:r>
            <a:r>
              <a:rPr sz="506" spc="-20" dirty="0">
                <a:solidFill>
                  <a:srgbClr val="231F20"/>
                </a:solidFill>
                <a:latin typeface="Calibri"/>
                <a:cs typeface="Calibri"/>
              </a:rPr>
              <a:t>an integrated </a:t>
            </a:r>
            <a:r>
              <a:rPr sz="506" spc="-26" dirty="0">
                <a:solidFill>
                  <a:srgbClr val="231F20"/>
                </a:solidFill>
                <a:latin typeface="Calibri"/>
                <a:cs typeface="Calibri"/>
              </a:rPr>
              <a:t>approach </a:t>
            </a:r>
            <a:r>
              <a:rPr sz="506" spc="-11" dirty="0">
                <a:solidFill>
                  <a:srgbClr val="231F20"/>
                </a:solidFill>
                <a:latin typeface="Calibri"/>
                <a:cs typeface="Calibri"/>
              </a:rPr>
              <a:t>to </a:t>
            </a:r>
            <a:r>
              <a:rPr sz="506" spc="-20" dirty="0">
                <a:solidFill>
                  <a:srgbClr val="231F20"/>
                </a:solidFill>
                <a:latin typeface="Calibri"/>
                <a:cs typeface="Calibri"/>
              </a:rPr>
              <a:t>understanding  and </a:t>
            </a:r>
            <a:r>
              <a:rPr sz="506" spc="-18" dirty="0">
                <a:solidFill>
                  <a:srgbClr val="231F20"/>
                </a:solidFill>
                <a:latin typeface="Calibri"/>
                <a:cs typeface="Calibri"/>
              </a:rPr>
              <a:t>treating </a:t>
            </a:r>
            <a:r>
              <a:rPr sz="506" spc="-26" dirty="0">
                <a:solidFill>
                  <a:srgbClr val="231F20"/>
                </a:solidFill>
                <a:latin typeface="Calibri"/>
                <a:cs typeface="Calibri"/>
              </a:rPr>
              <a:t>diseases </a:t>
            </a:r>
            <a:r>
              <a:rPr sz="506" spc="-23" dirty="0">
                <a:solidFill>
                  <a:srgbClr val="231F20"/>
                </a:solidFill>
                <a:latin typeface="Calibri"/>
                <a:cs typeface="Calibri"/>
              </a:rPr>
              <a:t>can </a:t>
            </a:r>
            <a:r>
              <a:rPr sz="506" spc="-28" dirty="0">
                <a:solidFill>
                  <a:srgbClr val="231F20"/>
                </a:solidFill>
                <a:latin typeface="Calibri"/>
                <a:cs typeface="Calibri"/>
              </a:rPr>
              <a:t>be </a:t>
            </a:r>
            <a:r>
              <a:rPr sz="506" spc="-23" dirty="0">
                <a:solidFill>
                  <a:srgbClr val="231F20"/>
                </a:solidFill>
                <a:latin typeface="Calibri"/>
                <a:cs typeface="Calibri"/>
              </a:rPr>
              <a:t>far more </a:t>
            </a:r>
            <a:r>
              <a:rPr sz="506" spc="-26" dirty="0">
                <a:solidFill>
                  <a:srgbClr val="231F20"/>
                </a:solidFill>
                <a:latin typeface="Calibri"/>
                <a:cs typeface="Calibri"/>
              </a:rPr>
              <a:t>successful </a:t>
            </a:r>
            <a:r>
              <a:rPr sz="506" spc="-18" dirty="0">
                <a:solidFill>
                  <a:srgbClr val="231F20"/>
                </a:solidFill>
                <a:latin typeface="Calibri"/>
                <a:cs typeface="Calibri"/>
              </a:rPr>
              <a:t>than  simply </a:t>
            </a:r>
            <a:r>
              <a:rPr sz="506" spc="-15" dirty="0">
                <a:solidFill>
                  <a:srgbClr val="231F20"/>
                </a:solidFill>
                <a:latin typeface="Calibri"/>
                <a:cs typeface="Calibri"/>
              </a:rPr>
              <a:t>controlling </a:t>
            </a:r>
            <a:r>
              <a:rPr sz="506" spc="-23" dirty="0">
                <a:solidFill>
                  <a:srgbClr val="231F20"/>
                </a:solidFill>
                <a:latin typeface="Calibri"/>
                <a:cs typeface="Calibri"/>
              </a:rPr>
              <a:t>epidemic </a:t>
            </a:r>
            <a:r>
              <a:rPr sz="506" spc="-26" dirty="0">
                <a:solidFill>
                  <a:srgbClr val="231F20"/>
                </a:solidFill>
                <a:latin typeface="Calibri"/>
                <a:cs typeface="Calibri"/>
              </a:rPr>
              <a:t>disease </a:t>
            </a:r>
            <a:r>
              <a:rPr sz="506" spc="-23" dirty="0">
                <a:solidFill>
                  <a:srgbClr val="231F20"/>
                </a:solidFill>
                <a:latin typeface="Calibri"/>
                <a:cs typeface="Calibri"/>
              </a:rPr>
              <a:t>or </a:t>
            </a:r>
            <a:r>
              <a:rPr sz="506" spc="-18" dirty="0">
                <a:solidFill>
                  <a:srgbClr val="231F20"/>
                </a:solidFill>
                <a:latin typeface="Calibri"/>
                <a:cs typeface="Calibri"/>
              </a:rPr>
              <a:t>treating individual  </a:t>
            </a:r>
            <a:r>
              <a:rPr sz="506" spc="-23" dirty="0">
                <a:solidFill>
                  <a:srgbClr val="231F20"/>
                </a:solidFill>
                <a:latin typeface="Calibri"/>
                <a:cs typeface="Calibri"/>
              </a:rPr>
              <a:t>patients.” </a:t>
            </a:r>
            <a:r>
              <a:rPr sz="506" spc="-13" dirty="0">
                <a:solidFill>
                  <a:srgbClr val="231F20"/>
                </a:solidFill>
                <a:latin typeface="Calibri"/>
                <a:cs typeface="Calibri"/>
              </a:rPr>
              <a:t>I </a:t>
            </a:r>
            <a:r>
              <a:rPr sz="506" spc="-20" dirty="0">
                <a:solidFill>
                  <a:srgbClr val="231F20"/>
                </a:solidFill>
                <a:latin typeface="Calibri"/>
                <a:cs typeface="Calibri"/>
              </a:rPr>
              <a:t>would </a:t>
            </a:r>
            <a:r>
              <a:rPr sz="506" spc="-23" dirty="0">
                <a:solidFill>
                  <a:srgbClr val="231F20"/>
                </a:solidFill>
                <a:latin typeface="Calibri"/>
                <a:cs typeface="Calibri"/>
              </a:rPr>
              <a:t>add one further </a:t>
            </a:r>
            <a:r>
              <a:rPr sz="506" spc="-20" dirty="0">
                <a:solidFill>
                  <a:srgbClr val="231F20"/>
                </a:solidFill>
                <a:latin typeface="Calibri"/>
                <a:cs typeface="Calibri"/>
              </a:rPr>
              <a:t>advantage. </a:t>
            </a:r>
            <a:r>
              <a:rPr sz="506" spc="-28" dirty="0">
                <a:solidFill>
                  <a:srgbClr val="231F20"/>
                </a:solidFill>
                <a:latin typeface="Calibri"/>
                <a:cs typeface="Calibri"/>
              </a:rPr>
              <a:t>Our  </a:t>
            </a:r>
            <a:r>
              <a:rPr sz="506" spc="-23" dirty="0">
                <a:solidFill>
                  <a:srgbClr val="231F20"/>
                </a:solidFill>
                <a:latin typeface="Calibri"/>
                <a:cs typeface="Calibri"/>
              </a:rPr>
              <a:t>societies</a:t>
            </a:r>
            <a:r>
              <a:rPr sz="506" spc="-28" dirty="0">
                <a:solidFill>
                  <a:srgbClr val="231F20"/>
                </a:solidFill>
                <a:latin typeface="Calibri"/>
                <a:cs typeface="Calibri"/>
              </a:rPr>
              <a:t> need</a:t>
            </a:r>
            <a:r>
              <a:rPr sz="506" spc="-26" dirty="0">
                <a:solidFill>
                  <a:srgbClr val="231F20"/>
                </a:solidFill>
                <a:latin typeface="Calibri"/>
                <a:cs typeface="Calibri"/>
              </a:rPr>
              <a:t> </a:t>
            </a:r>
            <a:r>
              <a:rPr sz="506" spc="-23" dirty="0">
                <a:solidFill>
                  <a:srgbClr val="231F20"/>
                </a:solidFill>
                <a:latin typeface="Calibri"/>
                <a:cs typeface="Calibri"/>
              </a:rPr>
              <a:t>hope.</a:t>
            </a:r>
            <a:r>
              <a:rPr sz="506" spc="-51" dirty="0">
                <a:solidFill>
                  <a:srgbClr val="231F20"/>
                </a:solidFill>
                <a:latin typeface="Calibri"/>
                <a:cs typeface="Calibri"/>
              </a:rPr>
              <a:t> </a:t>
            </a:r>
            <a:r>
              <a:rPr sz="506" spc="-18" dirty="0">
                <a:solidFill>
                  <a:srgbClr val="231F20"/>
                </a:solidFill>
                <a:latin typeface="Calibri"/>
                <a:cs typeface="Calibri"/>
              </a:rPr>
              <a:t>The</a:t>
            </a:r>
            <a:r>
              <a:rPr sz="506" spc="-26" dirty="0">
                <a:solidFill>
                  <a:srgbClr val="231F20"/>
                </a:solidFill>
                <a:latin typeface="Calibri"/>
                <a:cs typeface="Calibri"/>
              </a:rPr>
              <a:t> </a:t>
            </a:r>
            <a:r>
              <a:rPr sz="506" spc="-20" dirty="0">
                <a:solidFill>
                  <a:srgbClr val="231F20"/>
                </a:solidFill>
                <a:latin typeface="Calibri"/>
                <a:cs typeface="Calibri"/>
              </a:rPr>
              <a:t>economic</a:t>
            </a:r>
            <a:r>
              <a:rPr sz="506" spc="-26" dirty="0">
                <a:solidFill>
                  <a:srgbClr val="231F20"/>
                </a:solidFill>
                <a:latin typeface="Calibri"/>
                <a:cs typeface="Calibri"/>
              </a:rPr>
              <a:t> </a:t>
            </a:r>
            <a:r>
              <a:rPr sz="506" spc="-20" dirty="0">
                <a:solidFill>
                  <a:srgbClr val="231F20"/>
                </a:solidFill>
                <a:latin typeface="Calibri"/>
                <a:cs typeface="Calibri"/>
              </a:rPr>
              <a:t>crisis</a:t>
            </a:r>
            <a:r>
              <a:rPr sz="506" spc="-38" dirty="0">
                <a:solidFill>
                  <a:srgbClr val="231F20"/>
                </a:solidFill>
                <a:latin typeface="Calibri"/>
                <a:cs typeface="Calibri"/>
              </a:rPr>
              <a:t> </a:t>
            </a:r>
            <a:r>
              <a:rPr sz="506" spc="-15" dirty="0">
                <a:solidFill>
                  <a:srgbClr val="231F20"/>
                </a:solidFill>
                <a:latin typeface="Calibri"/>
                <a:cs typeface="Calibri"/>
              </a:rPr>
              <a:t>that</a:t>
            </a:r>
            <a:r>
              <a:rPr sz="506" spc="-26" dirty="0">
                <a:solidFill>
                  <a:srgbClr val="231F20"/>
                </a:solidFill>
                <a:latin typeface="Calibri"/>
                <a:cs typeface="Calibri"/>
              </a:rPr>
              <a:t> </a:t>
            </a:r>
            <a:r>
              <a:rPr sz="506" spc="-13" dirty="0">
                <a:solidFill>
                  <a:srgbClr val="231F20"/>
                </a:solidFill>
                <a:latin typeface="Calibri"/>
                <a:cs typeface="Calibri"/>
              </a:rPr>
              <a:t>is</a:t>
            </a:r>
            <a:r>
              <a:rPr sz="506" spc="-26" dirty="0">
                <a:solidFill>
                  <a:srgbClr val="231F20"/>
                </a:solidFill>
                <a:latin typeface="Calibri"/>
                <a:cs typeface="Calibri"/>
              </a:rPr>
              <a:t> </a:t>
            </a:r>
            <a:r>
              <a:rPr sz="506" spc="-18" dirty="0">
                <a:solidFill>
                  <a:srgbClr val="231F20"/>
                </a:solidFill>
                <a:latin typeface="Calibri"/>
                <a:cs typeface="Calibri"/>
              </a:rPr>
              <a:t>advancing  </a:t>
            </a:r>
            <a:r>
              <a:rPr sz="506" spc="-23" dirty="0">
                <a:solidFill>
                  <a:srgbClr val="231F20"/>
                </a:solidFill>
                <a:latin typeface="Calibri"/>
                <a:cs typeface="Calibri"/>
              </a:rPr>
              <a:t>towards </a:t>
            </a:r>
            <a:r>
              <a:rPr sz="506" spc="-20" dirty="0">
                <a:solidFill>
                  <a:srgbClr val="231F20"/>
                </a:solidFill>
                <a:latin typeface="Calibri"/>
                <a:cs typeface="Calibri"/>
              </a:rPr>
              <a:t>us </a:t>
            </a:r>
            <a:r>
              <a:rPr sz="506" spc="-15" dirty="0">
                <a:solidFill>
                  <a:srgbClr val="231F20"/>
                </a:solidFill>
                <a:latin typeface="Calibri"/>
                <a:cs typeface="Calibri"/>
              </a:rPr>
              <a:t>will </a:t>
            </a:r>
            <a:r>
              <a:rPr sz="506" spc="-13" dirty="0">
                <a:solidFill>
                  <a:srgbClr val="231F20"/>
                </a:solidFill>
                <a:latin typeface="Calibri"/>
                <a:cs typeface="Calibri"/>
              </a:rPr>
              <a:t>not </a:t>
            </a:r>
            <a:r>
              <a:rPr sz="506" spc="-28" dirty="0">
                <a:solidFill>
                  <a:srgbClr val="231F20"/>
                </a:solidFill>
                <a:latin typeface="Calibri"/>
                <a:cs typeface="Calibri"/>
              </a:rPr>
              <a:t>be </a:t>
            </a:r>
            <a:r>
              <a:rPr sz="506" spc="-23" dirty="0">
                <a:solidFill>
                  <a:srgbClr val="231F20"/>
                </a:solidFill>
                <a:latin typeface="Calibri"/>
                <a:cs typeface="Calibri"/>
              </a:rPr>
              <a:t>solved </a:t>
            </a:r>
            <a:r>
              <a:rPr sz="506" spc="-20" dirty="0">
                <a:solidFill>
                  <a:srgbClr val="231F20"/>
                </a:solidFill>
                <a:latin typeface="Calibri"/>
                <a:cs typeface="Calibri"/>
              </a:rPr>
              <a:t>by </a:t>
            </a:r>
            <a:r>
              <a:rPr sz="506" spc="-23" dirty="0">
                <a:solidFill>
                  <a:srgbClr val="231F20"/>
                </a:solidFill>
                <a:latin typeface="Calibri"/>
                <a:cs typeface="Calibri"/>
              </a:rPr>
              <a:t>a </a:t>
            </a:r>
            <a:r>
              <a:rPr sz="506" spc="-18" dirty="0">
                <a:solidFill>
                  <a:srgbClr val="231F20"/>
                </a:solidFill>
                <a:latin typeface="Calibri"/>
                <a:cs typeface="Calibri"/>
              </a:rPr>
              <a:t>drug </a:t>
            </a:r>
            <a:r>
              <a:rPr sz="506" spc="-23" dirty="0">
                <a:solidFill>
                  <a:srgbClr val="231F20"/>
                </a:solidFill>
                <a:latin typeface="Calibri"/>
                <a:cs typeface="Calibri"/>
              </a:rPr>
              <a:t>or a </a:t>
            </a:r>
            <a:r>
              <a:rPr sz="506" spc="-26" dirty="0">
                <a:solidFill>
                  <a:srgbClr val="231F20"/>
                </a:solidFill>
                <a:latin typeface="Calibri"/>
                <a:cs typeface="Calibri"/>
              </a:rPr>
              <a:t>vaccine.  </a:t>
            </a:r>
            <a:r>
              <a:rPr sz="506" spc="-11" dirty="0">
                <a:solidFill>
                  <a:srgbClr val="231F20"/>
                </a:solidFill>
                <a:latin typeface="Calibri"/>
                <a:cs typeface="Calibri"/>
              </a:rPr>
              <a:t>Nothing </a:t>
            </a:r>
            <a:r>
              <a:rPr sz="506" spc="-26" dirty="0">
                <a:solidFill>
                  <a:srgbClr val="231F20"/>
                </a:solidFill>
                <a:latin typeface="Calibri"/>
                <a:cs typeface="Calibri"/>
              </a:rPr>
              <a:t>less </a:t>
            </a:r>
            <a:r>
              <a:rPr sz="506" spc="-15" dirty="0">
                <a:solidFill>
                  <a:srgbClr val="231F20"/>
                </a:solidFill>
                <a:latin typeface="Calibri"/>
                <a:cs typeface="Calibri"/>
              </a:rPr>
              <a:t>than </a:t>
            </a:r>
            <a:r>
              <a:rPr sz="506" spc="-18" dirty="0">
                <a:solidFill>
                  <a:srgbClr val="231F20"/>
                </a:solidFill>
                <a:latin typeface="Calibri"/>
                <a:cs typeface="Calibri"/>
              </a:rPr>
              <a:t>national </a:t>
            </a:r>
            <a:r>
              <a:rPr sz="506" spc="-20" dirty="0">
                <a:solidFill>
                  <a:srgbClr val="231F20"/>
                </a:solidFill>
                <a:latin typeface="Calibri"/>
                <a:cs typeface="Calibri"/>
              </a:rPr>
              <a:t>revival </a:t>
            </a:r>
            <a:r>
              <a:rPr sz="506" spc="-13" dirty="0">
                <a:solidFill>
                  <a:srgbClr val="231F20"/>
                </a:solidFill>
                <a:latin typeface="Calibri"/>
                <a:cs typeface="Calibri"/>
              </a:rPr>
              <a:t>is </a:t>
            </a:r>
            <a:r>
              <a:rPr sz="506" spc="-28" dirty="0">
                <a:solidFill>
                  <a:srgbClr val="231F20"/>
                </a:solidFill>
                <a:latin typeface="Calibri"/>
                <a:cs typeface="Calibri"/>
              </a:rPr>
              <a:t>needed. </a:t>
            </a:r>
            <a:r>
              <a:rPr sz="506" spc="-18" dirty="0">
                <a:solidFill>
                  <a:srgbClr val="231F20"/>
                </a:solidFill>
                <a:latin typeface="Calibri"/>
                <a:cs typeface="Calibri"/>
              </a:rPr>
              <a:t>Approaching  </a:t>
            </a:r>
            <a:r>
              <a:rPr sz="506" spc="-15" dirty="0">
                <a:solidFill>
                  <a:srgbClr val="231F20"/>
                </a:solidFill>
                <a:latin typeface="Calibri"/>
                <a:cs typeface="Calibri"/>
              </a:rPr>
              <a:t>COVID-19 </a:t>
            </a:r>
            <a:r>
              <a:rPr sz="506" spc="-23" dirty="0">
                <a:solidFill>
                  <a:srgbClr val="231F20"/>
                </a:solidFill>
                <a:latin typeface="Calibri"/>
                <a:cs typeface="Calibri"/>
              </a:rPr>
              <a:t>as a </a:t>
            </a:r>
            <a:r>
              <a:rPr sz="506" spc="-20" dirty="0">
                <a:solidFill>
                  <a:srgbClr val="231F20"/>
                </a:solidFill>
                <a:latin typeface="Calibri"/>
                <a:cs typeface="Calibri"/>
              </a:rPr>
              <a:t>syndemic </a:t>
            </a:r>
            <a:r>
              <a:rPr sz="506" spc="-15" dirty="0">
                <a:solidFill>
                  <a:srgbClr val="231F20"/>
                </a:solidFill>
                <a:latin typeface="Calibri"/>
                <a:cs typeface="Calibri"/>
              </a:rPr>
              <a:t>will invite </a:t>
            </a:r>
            <a:r>
              <a:rPr sz="506" spc="-23" dirty="0">
                <a:solidFill>
                  <a:srgbClr val="231F20"/>
                </a:solidFill>
                <a:latin typeface="Calibri"/>
                <a:cs typeface="Calibri"/>
              </a:rPr>
              <a:t>a larger </a:t>
            </a:r>
            <a:r>
              <a:rPr sz="506" spc="-15" dirty="0">
                <a:solidFill>
                  <a:srgbClr val="231F20"/>
                </a:solidFill>
                <a:latin typeface="Calibri"/>
                <a:cs typeface="Calibri"/>
              </a:rPr>
              <a:t>vision, </a:t>
            </a:r>
            <a:r>
              <a:rPr sz="506" spc="-26" dirty="0">
                <a:solidFill>
                  <a:srgbClr val="231F20"/>
                </a:solidFill>
                <a:latin typeface="Calibri"/>
                <a:cs typeface="Calibri"/>
              </a:rPr>
              <a:t>one  </a:t>
            </a:r>
            <a:r>
              <a:rPr sz="506" spc="-20" dirty="0">
                <a:solidFill>
                  <a:srgbClr val="231F20"/>
                </a:solidFill>
                <a:latin typeface="Calibri"/>
                <a:cs typeface="Calibri"/>
              </a:rPr>
              <a:t>encompassing </a:t>
            </a:r>
            <a:r>
              <a:rPr sz="506" spc="-23" dirty="0">
                <a:solidFill>
                  <a:srgbClr val="231F20"/>
                </a:solidFill>
                <a:latin typeface="Calibri"/>
                <a:cs typeface="Calibri"/>
              </a:rPr>
              <a:t>education, </a:t>
            </a:r>
            <a:r>
              <a:rPr sz="506" spc="-20" dirty="0">
                <a:solidFill>
                  <a:srgbClr val="231F20"/>
                </a:solidFill>
                <a:latin typeface="Calibri"/>
                <a:cs typeface="Calibri"/>
              </a:rPr>
              <a:t>employment, </a:t>
            </a:r>
            <a:r>
              <a:rPr sz="506" spc="-15" dirty="0">
                <a:solidFill>
                  <a:srgbClr val="231F20"/>
                </a:solidFill>
                <a:latin typeface="Calibri"/>
                <a:cs typeface="Calibri"/>
              </a:rPr>
              <a:t>housing, </a:t>
            </a:r>
            <a:r>
              <a:rPr sz="506" spc="-20" dirty="0">
                <a:solidFill>
                  <a:srgbClr val="231F20"/>
                </a:solidFill>
                <a:latin typeface="Calibri"/>
                <a:cs typeface="Calibri"/>
              </a:rPr>
              <a:t>food,  and environment. </a:t>
            </a:r>
            <a:r>
              <a:rPr sz="506" spc="-15" dirty="0">
                <a:solidFill>
                  <a:srgbClr val="231F20"/>
                </a:solidFill>
                <a:latin typeface="Calibri"/>
                <a:cs typeface="Calibri"/>
              </a:rPr>
              <a:t>Viewing COVID-19 only </a:t>
            </a:r>
            <a:r>
              <a:rPr sz="506" spc="-23" dirty="0">
                <a:solidFill>
                  <a:srgbClr val="231F20"/>
                </a:solidFill>
                <a:latin typeface="Calibri"/>
                <a:cs typeface="Calibri"/>
              </a:rPr>
              <a:t>as a pandemic  </a:t>
            </a:r>
            <a:r>
              <a:rPr sz="506" spc="-26" dirty="0">
                <a:solidFill>
                  <a:srgbClr val="231F20"/>
                </a:solidFill>
                <a:latin typeface="Calibri"/>
                <a:cs typeface="Calibri"/>
              </a:rPr>
              <a:t>excludes </a:t>
            </a:r>
            <a:r>
              <a:rPr sz="506" spc="-23" dirty="0">
                <a:solidFill>
                  <a:srgbClr val="231F20"/>
                </a:solidFill>
                <a:latin typeface="Calibri"/>
                <a:cs typeface="Calibri"/>
              </a:rPr>
              <a:t>such a </a:t>
            </a:r>
            <a:r>
              <a:rPr sz="506" spc="-28" dirty="0">
                <a:solidFill>
                  <a:srgbClr val="231F20"/>
                </a:solidFill>
                <a:latin typeface="Calibri"/>
                <a:cs typeface="Calibri"/>
              </a:rPr>
              <a:t>broader </a:t>
            </a:r>
            <a:r>
              <a:rPr sz="506" spc="-15" dirty="0">
                <a:solidFill>
                  <a:srgbClr val="231F20"/>
                </a:solidFill>
                <a:latin typeface="Calibri"/>
                <a:cs typeface="Calibri"/>
              </a:rPr>
              <a:t>but </a:t>
            </a:r>
            <a:r>
              <a:rPr sz="506" spc="-28" dirty="0">
                <a:solidFill>
                  <a:srgbClr val="231F20"/>
                </a:solidFill>
                <a:latin typeface="Calibri"/>
                <a:cs typeface="Calibri"/>
              </a:rPr>
              <a:t>necessary</a:t>
            </a:r>
            <a:r>
              <a:rPr sz="506" spc="-81" dirty="0">
                <a:solidFill>
                  <a:srgbClr val="231F20"/>
                </a:solidFill>
                <a:latin typeface="Calibri"/>
                <a:cs typeface="Calibri"/>
              </a:rPr>
              <a:t> </a:t>
            </a:r>
            <a:r>
              <a:rPr sz="506" spc="-26" dirty="0">
                <a:solidFill>
                  <a:srgbClr val="231F20"/>
                </a:solidFill>
                <a:latin typeface="Calibri"/>
                <a:cs typeface="Calibri"/>
              </a:rPr>
              <a:t>prospectus.</a:t>
            </a:r>
            <a:endParaRPr sz="506" dirty="0">
              <a:solidFill>
                <a:prstClr val="black"/>
              </a:solidFill>
              <a:latin typeface="Calibri"/>
              <a:cs typeface="Calibri"/>
            </a:endParaRPr>
          </a:p>
        </p:txBody>
      </p:sp>
      <p:sp>
        <p:nvSpPr>
          <p:cNvPr id="24" name="object 24"/>
          <p:cNvSpPr txBox="1"/>
          <p:nvPr/>
        </p:nvSpPr>
        <p:spPr>
          <a:xfrm>
            <a:off x="4869481" y="4667301"/>
            <a:ext cx="591551" cy="150639"/>
          </a:xfrm>
          <a:prstGeom prst="rect">
            <a:avLst/>
          </a:prstGeom>
        </p:spPr>
        <p:txBody>
          <a:bodyPr vert="horz" wrap="square" lIns="0" tIns="6434" rIns="0" bIns="0" rtlCol="0">
            <a:spAutoFit/>
          </a:bodyPr>
          <a:lstStyle/>
          <a:p>
            <a:pPr marL="6434" defTabSz="685800">
              <a:spcBef>
                <a:spcPts val="51"/>
              </a:spcBef>
              <a:defRPr/>
            </a:pPr>
            <a:r>
              <a:rPr sz="506" i="1" spc="-28" dirty="0">
                <a:solidFill>
                  <a:srgbClr val="231F20"/>
                </a:solidFill>
                <a:latin typeface="Calibri"/>
                <a:cs typeface="Calibri"/>
              </a:rPr>
              <a:t>Richard</a:t>
            </a:r>
            <a:r>
              <a:rPr sz="506" i="1" spc="-35" dirty="0">
                <a:solidFill>
                  <a:srgbClr val="231F20"/>
                </a:solidFill>
                <a:latin typeface="Calibri"/>
                <a:cs typeface="Calibri"/>
              </a:rPr>
              <a:t> </a:t>
            </a:r>
            <a:r>
              <a:rPr sz="506" i="1" spc="-26" dirty="0">
                <a:solidFill>
                  <a:srgbClr val="231F20"/>
                </a:solidFill>
                <a:latin typeface="Calibri"/>
                <a:cs typeface="Calibri"/>
              </a:rPr>
              <a:t>Horton</a:t>
            </a:r>
            <a:endParaRPr sz="506">
              <a:solidFill>
                <a:prstClr val="black"/>
              </a:solidFill>
              <a:latin typeface="Calibri"/>
              <a:cs typeface="Calibri"/>
            </a:endParaRPr>
          </a:p>
          <a:p>
            <a:pPr marL="6434" defTabSz="685800">
              <a:spcBef>
                <a:spcPts val="26"/>
              </a:spcBef>
              <a:defRPr/>
            </a:pPr>
            <a:r>
              <a:rPr sz="431" spc="-13" dirty="0">
                <a:solidFill>
                  <a:srgbClr val="231F20"/>
                </a:solidFill>
                <a:latin typeface="Calibri"/>
                <a:cs typeface="Calibri"/>
                <a:hlinkClick r:id="rId7"/>
              </a:rPr>
              <a:t>richard.horton@lancet.com</a:t>
            </a:r>
            <a:endParaRPr sz="431">
              <a:solidFill>
                <a:prstClr val="black"/>
              </a:solidFill>
              <a:latin typeface="Calibri"/>
              <a:cs typeface="Calibri"/>
            </a:endParaRPr>
          </a:p>
        </p:txBody>
      </p:sp>
      <p:sp>
        <p:nvSpPr>
          <p:cNvPr id="26" name="ZoneTexte 25">
            <a:extLst>
              <a:ext uri="{FF2B5EF4-FFF2-40B4-BE49-F238E27FC236}">
                <a16:creationId xmlns:a16="http://schemas.microsoft.com/office/drawing/2014/main" id="{3138E4C9-4AB6-4B76-BE55-C908C59B139B}"/>
              </a:ext>
            </a:extLst>
          </p:cNvPr>
          <p:cNvSpPr txBox="1"/>
          <p:nvPr/>
        </p:nvSpPr>
        <p:spPr>
          <a:xfrm>
            <a:off x="6895254" y="408654"/>
            <a:ext cx="1839693" cy="4616648"/>
          </a:xfrm>
          <a:prstGeom prst="rect">
            <a:avLst/>
          </a:prstGeom>
          <a:noFill/>
        </p:spPr>
        <p:txBody>
          <a:bodyPr wrap="square">
            <a:spAutoFit/>
          </a:bodyPr>
          <a:lstStyle/>
          <a:p>
            <a:pPr defTabSz="685800">
              <a:defRPr/>
            </a:pPr>
            <a:r>
              <a:rPr lang="en-US" sz="1050" spc="-31" dirty="0">
                <a:solidFill>
                  <a:srgbClr val="231F20"/>
                </a:solidFill>
                <a:latin typeface="Calibri"/>
                <a:cs typeface="Calibri"/>
              </a:rPr>
              <a:t> </a:t>
            </a:r>
            <a:r>
              <a:rPr lang="en-US" sz="1050" spc="-11" dirty="0">
                <a:solidFill>
                  <a:srgbClr val="231F20"/>
                </a:solidFill>
                <a:latin typeface="Calibri"/>
                <a:cs typeface="Calibri"/>
              </a:rPr>
              <a:t>As </a:t>
            </a:r>
            <a:r>
              <a:rPr lang="en-US" sz="1050" spc="-15" dirty="0">
                <a:solidFill>
                  <a:srgbClr val="231F20"/>
                </a:solidFill>
                <a:latin typeface="Calibri"/>
                <a:cs typeface="Calibri"/>
              </a:rPr>
              <a:t>Singer </a:t>
            </a:r>
            <a:r>
              <a:rPr lang="en-US" sz="1050" spc="-20" dirty="0">
                <a:solidFill>
                  <a:srgbClr val="231F20"/>
                </a:solidFill>
                <a:latin typeface="Calibri"/>
                <a:cs typeface="Calibri"/>
              </a:rPr>
              <a:t>and </a:t>
            </a:r>
            <a:r>
              <a:rPr lang="en-US" sz="1050" spc="-23" dirty="0">
                <a:solidFill>
                  <a:srgbClr val="231F20"/>
                </a:solidFill>
                <a:latin typeface="Calibri"/>
                <a:cs typeface="Calibri"/>
              </a:rPr>
              <a:t>colleagues </a:t>
            </a:r>
            <a:r>
              <a:rPr lang="en-US" sz="1050" spc="-26" dirty="0">
                <a:solidFill>
                  <a:srgbClr val="231F20"/>
                </a:solidFill>
                <a:latin typeface="Calibri"/>
                <a:cs typeface="Calibri"/>
              </a:rPr>
              <a:t>wrote  </a:t>
            </a:r>
            <a:r>
              <a:rPr lang="en-US" sz="1050" spc="-8" dirty="0">
                <a:solidFill>
                  <a:srgbClr val="231F20"/>
                </a:solidFill>
                <a:latin typeface="Calibri"/>
                <a:cs typeface="Calibri"/>
              </a:rPr>
              <a:t>in </a:t>
            </a:r>
            <a:r>
              <a:rPr lang="en-US" sz="1050" spc="-31" dirty="0">
                <a:solidFill>
                  <a:srgbClr val="231F20"/>
                </a:solidFill>
                <a:latin typeface="Calibri"/>
                <a:cs typeface="Calibri"/>
              </a:rPr>
              <a:t>2017, “A </a:t>
            </a:r>
            <a:r>
              <a:rPr lang="en-US" sz="1050" spc="-20" dirty="0" err="1">
                <a:solidFill>
                  <a:srgbClr val="231F20"/>
                </a:solidFill>
                <a:latin typeface="Calibri"/>
                <a:cs typeface="Calibri"/>
              </a:rPr>
              <a:t>syndemic</a:t>
            </a:r>
            <a:r>
              <a:rPr lang="en-US" sz="1050" spc="-20" dirty="0">
                <a:solidFill>
                  <a:srgbClr val="231F20"/>
                </a:solidFill>
                <a:latin typeface="Calibri"/>
                <a:cs typeface="Calibri"/>
              </a:rPr>
              <a:t> </a:t>
            </a:r>
            <a:r>
              <a:rPr lang="en-US" sz="1050" spc="-26" dirty="0">
                <a:solidFill>
                  <a:srgbClr val="231F20"/>
                </a:solidFill>
                <a:latin typeface="Calibri"/>
                <a:cs typeface="Calibri"/>
              </a:rPr>
              <a:t>approach </a:t>
            </a:r>
            <a:r>
              <a:rPr lang="en-US" sz="1050" spc="-23" dirty="0">
                <a:solidFill>
                  <a:srgbClr val="231F20"/>
                </a:solidFill>
                <a:latin typeface="Calibri"/>
                <a:cs typeface="Calibri"/>
              </a:rPr>
              <a:t>provides a </a:t>
            </a:r>
            <a:r>
              <a:rPr lang="en-US" sz="1050" spc="-26" dirty="0">
                <a:solidFill>
                  <a:srgbClr val="231F20"/>
                </a:solidFill>
                <a:latin typeface="Calibri"/>
                <a:cs typeface="Calibri"/>
              </a:rPr>
              <a:t>very </a:t>
            </a:r>
            <a:r>
              <a:rPr lang="en-US" sz="1050" spc="-23" dirty="0">
                <a:solidFill>
                  <a:srgbClr val="231F20"/>
                </a:solidFill>
                <a:latin typeface="Calibri"/>
                <a:cs typeface="Calibri"/>
              </a:rPr>
              <a:t>different  </a:t>
            </a:r>
            <a:r>
              <a:rPr lang="en-US" sz="1050" spc="-18" dirty="0">
                <a:solidFill>
                  <a:srgbClr val="231F20"/>
                </a:solidFill>
                <a:latin typeface="Calibri"/>
                <a:cs typeface="Calibri"/>
              </a:rPr>
              <a:t>orientation </a:t>
            </a:r>
            <a:r>
              <a:rPr lang="en-US" sz="1050" spc="-11" dirty="0">
                <a:solidFill>
                  <a:srgbClr val="231F20"/>
                </a:solidFill>
                <a:latin typeface="Calibri"/>
                <a:cs typeface="Calibri"/>
              </a:rPr>
              <a:t>to </a:t>
            </a:r>
            <a:r>
              <a:rPr lang="en-US" sz="1050" spc="-20" dirty="0">
                <a:solidFill>
                  <a:srgbClr val="231F20"/>
                </a:solidFill>
                <a:latin typeface="Calibri"/>
                <a:cs typeface="Calibri"/>
              </a:rPr>
              <a:t>clinical </a:t>
            </a:r>
            <a:r>
              <a:rPr lang="en-US" sz="1050" spc="-23" dirty="0">
                <a:solidFill>
                  <a:srgbClr val="231F20"/>
                </a:solidFill>
                <a:latin typeface="Calibri"/>
                <a:cs typeface="Calibri"/>
              </a:rPr>
              <a:t>medicine </a:t>
            </a:r>
            <a:r>
              <a:rPr lang="en-US" sz="1050" spc="-20" dirty="0">
                <a:solidFill>
                  <a:srgbClr val="231F20"/>
                </a:solidFill>
                <a:latin typeface="Calibri"/>
                <a:cs typeface="Calibri"/>
              </a:rPr>
              <a:t>and public health by  </a:t>
            </a:r>
            <a:r>
              <a:rPr lang="en-US" sz="1050" spc="-15" dirty="0">
                <a:solidFill>
                  <a:srgbClr val="231F20"/>
                </a:solidFill>
                <a:latin typeface="Calibri"/>
                <a:cs typeface="Calibri"/>
              </a:rPr>
              <a:t>showing </a:t>
            </a:r>
            <a:r>
              <a:rPr lang="en-US" sz="1050" spc="-18" dirty="0">
                <a:solidFill>
                  <a:srgbClr val="231F20"/>
                </a:solidFill>
                <a:latin typeface="Calibri"/>
                <a:cs typeface="Calibri"/>
              </a:rPr>
              <a:t>how </a:t>
            </a:r>
            <a:r>
              <a:rPr lang="en-US" sz="1050" spc="-20" dirty="0">
                <a:solidFill>
                  <a:srgbClr val="231F20"/>
                </a:solidFill>
                <a:latin typeface="Calibri"/>
                <a:cs typeface="Calibri"/>
              </a:rPr>
              <a:t>an integrated </a:t>
            </a:r>
            <a:r>
              <a:rPr lang="en-US" sz="1050" spc="-26" dirty="0">
                <a:solidFill>
                  <a:srgbClr val="231F20"/>
                </a:solidFill>
                <a:latin typeface="Calibri"/>
                <a:cs typeface="Calibri"/>
              </a:rPr>
              <a:t>approach </a:t>
            </a:r>
            <a:r>
              <a:rPr lang="en-US" sz="1050" spc="-11" dirty="0">
                <a:solidFill>
                  <a:srgbClr val="231F20"/>
                </a:solidFill>
                <a:latin typeface="Calibri"/>
                <a:cs typeface="Calibri"/>
              </a:rPr>
              <a:t>to </a:t>
            </a:r>
            <a:r>
              <a:rPr lang="en-US" sz="1050" spc="-20" dirty="0">
                <a:solidFill>
                  <a:srgbClr val="231F20"/>
                </a:solidFill>
                <a:latin typeface="Calibri"/>
                <a:cs typeface="Calibri"/>
              </a:rPr>
              <a:t>understanding  and </a:t>
            </a:r>
            <a:r>
              <a:rPr lang="en-US" sz="1050" spc="-18" dirty="0">
                <a:solidFill>
                  <a:srgbClr val="231F20"/>
                </a:solidFill>
                <a:latin typeface="Calibri"/>
                <a:cs typeface="Calibri"/>
              </a:rPr>
              <a:t>treating </a:t>
            </a:r>
            <a:r>
              <a:rPr lang="en-US" sz="1050" spc="-26" dirty="0">
                <a:solidFill>
                  <a:srgbClr val="231F20"/>
                </a:solidFill>
                <a:latin typeface="Calibri"/>
                <a:cs typeface="Calibri"/>
              </a:rPr>
              <a:t>diseases </a:t>
            </a:r>
            <a:r>
              <a:rPr lang="en-US" sz="1050" spc="-23" dirty="0">
                <a:solidFill>
                  <a:srgbClr val="231F20"/>
                </a:solidFill>
                <a:latin typeface="Calibri"/>
                <a:cs typeface="Calibri"/>
              </a:rPr>
              <a:t>can </a:t>
            </a:r>
            <a:r>
              <a:rPr lang="en-US" sz="1050" spc="-28" dirty="0">
                <a:solidFill>
                  <a:srgbClr val="231F20"/>
                </a:solidFill>
                <a:latin typeface="Calibri"/>
                <a:cs typeface="Calibri"/>
              </a:rPr>
              <a:t>be </a:t>
            </a:r>
            <a:r>
              <a:rPr lang="en-US" sz="1050" spc="-23" dirty="0">
                <a:solidFill>
                  <a:srgbClr val="231F20"/>
                </a:solidFill>
                <a:latin typeface="Calibri"/>
                <a:cs typeface="Calibri"/>
              </a:rPr>
              <a:t>far more </a:t>
            </a:r>
            <a:r>
              <a:rPr lang="en-US" sz="1050" spc="-26" dirty="0">
                <a:solidFill>
                  <a:srgbClr val="231F20"/>
                </a:solidFill>
                <a:latin typeface="Calibri"/>
                <a:cs typeface="Calibri"/>
              </a:rPr>
              <a:t>successful </a:t>
            </a:r>
            <a:r>
              <a:rPr lang="en-US" sz="1050" spc="-18" dirty="0">
                <a:solidFill>
                  <a:srgbClr val="231F20"/>
                </a:solidFill>
                <a:latin typeface="Calibri"/>
                <a:cs typeface="Calibri"/>
              </a:rPr>
              <a:t>than  simply </a:t>
            </a:r>
            <a:r>
              <a:rPr lang="en-US" sz="1050" spc="-15" dirty="0">
                <a:solidFill>
                  <a:srgbClr val="231F20"/>
                </a:solidFill>
                <a:latin typeface="Calibri"/>
                <a:cs typeface="Calibri"/>
              </a:rPr>
              <a:t>controlling </a:t>
            </a:r>
            <a:r>
              <a:rPr lang="en-US" sz="1050" spc="-23" dirty="0">
                <a:solidFill>
                  <a:srgbClr val="231F20"/>
                </a:solidFill>
                <a:latin typeface="Calibri"/>
                <a:cs typeface="Calibri"/>
              </a:rPr>
              <a:t>epidemic </a:t>
            </a:r>
            <a:r>
              <a:rPr lang="en-US" sz="1050" spc="-26" dirty="0">
                <a:solidFill>
                  <a:srgbClr val="231F20"/>
                </a:solidFill>
                <a:latin typeface="Calibri"/>
                <a:cs typeface="Calibri"/>
              </a:rPr>
              <a:t>disease </a:t>
            </a:r>
            <a:r>
              <a:rPr lang="en-US" sz="1050" spc="-23" dirty="0">
                <a:solidFill>
                  <a:srgbClr val="231F20"/>
                </a:solidFill>
                <a:latin typeface="Calibri"/>
                <a:cs typeface="Calibri"/>
              </a:rPr>
              <a:t>or </a:t>
            </a:r>
            <a:r>
              <a:rPr lang="en-US" sz="1050" spc="-18" dirty="0">
                <a:solidFill>
                  <a:srgbClr val="231F20"/>
                </a:solidFill>
                <a:latin typeface="Calibri"/>
                <a:cs typeface="Calibri"/>
              </a:rPr>
              <a:t>treating individual  </a:t>
            </a:r>
            <a:r>
              <a:rPr lang="en-US" sz="1050" spc="-23" dirty="0">
                <a:solidFill>
                  <a:srgbClr val="231F20"/>
                </a:solidFill>
                <a:latin typeface="Calibri"/>
                <a:cs typeface="Calibri"/>
              </a:rPr>
              <a:t>patients.” </a:t>
            </a:r>
          </a:p>
          <a:p>
            <a:pPr defTabSz="685800">
              <a:defRPr/>
            </a:pPr>
            <a:endParaRPr lang="en-US" sz="1050" spc="-23" dirty="0">
              <a:solidFill>
                <a:srgbClr val="231F20"/>
              </a:solidFill>
              <a:latin typeface="Calibri"/>
              <a:cs typeface="Calibri"/>
            </a:endParaRPr>
          </a:p>
          <a:p>
            <a:pPr defTabSz="685800">
              <a:defRPr/>
            </a:pPr>
            <a:r>
              <a:rPr lang="en-US" sz="1050" spc="-13" dirty="0">
                <a:solidFill>
                  <a:srgbClr val="231F20"/>
                </a:solidFill>
                <a:latin typeface="Calibri"/>
                <a:cs typeface="Calibri"/>
              </a:rPr>
              <a:t>I </a:t>
            </a:r>
            <a:r>
              <a:rPr lang="en-US" sz="1050" spc="-20" dirty="0">
                <a:solidFill>
                  <a:srgbClr val="231F20"/>
                </a:solidFill>
                <a:latin typeface="Calibri"/>
                <a:cs typeface="Calibri"/>
              </a:rPr>
              <a:t>would </a:t>
            </a:r>
            <a:r>
              <a:rPr lang="en-US" sz="1050" spc="-23" dirty="0">
                <a:solidFill>
                  <a:srgbClr val="231F20"/>
                </a:solidFill>
                <a:latin typeface="Calibri"/>
                <a:cs typeface="Calibri"/>
              </a:rPr>
              <a:t>add one further </a:t>
            </a:r>
            <a:r>
              <a:rPr lang="en-US" sz="1050" spc="-20" dirty="0">
                <a:solidFill>
                  <a:srgbClr val="231F20"/>
                </a:solidFill>
                <a:latin typeface="Calibri"/>
                <a:cs typeface="Calibri"/>
              </a:rPr>
              <a:t>advantage. </a:t>
            </a:r>
            <a:r>
              <a:rPr lang="en-US" sz="1050" spc="-28" dirty="0">
                <a:solidFill>
                  <a:srgbClr val="231F20"/>
                </a:solidFill>
                <a:latin typeface="Calibri"/>
                <a:cs typeface="Calibri"/>
              </a:rPr>
              <a:t>Our  </a:t>
            </a:r>
            <a:r>
              <a:rPr lang="en-US" sz="1050" spc="-23" dirty="0">
                <a:solidFill>
                  <a:srgbClr val="231F20"/>
                </a:solidFill>
                <a:latin typeface="Calibri"/>
                <a:cs typeface="Calibri"/>
              </a:rPr>
              <a:t>societies</a:t>
            </a:r>
            <a:r>
              <a:rPr lang="en-US" sz="1050" spc="-28" dirty="0">
                <a:solidFill>
                  <a:srgbClr val="231F20"/>
                </a:solidFill>
                <a:latin typeface="Calibri"/>
                <a:cs typeface="Calibri"/>
              </a:rPr>
              <a:t> need</a:t>
            </a:r>
            <a:r>
              <a:rPr lang="en-US" sz="1050" spc="-26" dirty="0">
                <a:solidFill>
                  <a:srgbClr val="231F20"/>
                </a:solidFill>
                <a:latin typeface="Calibri"/>
                <a:cs typeface="Calibri"/>
              </a:rPr>
              <a:t> </a:t>
            </a:r>
            <a:r>
              <a:rPr lang="en-US" sz="1050" spc="-23" dirty="0">
                <a:solidFill>
                  <a:srgbClr val="231F20"/>
                </a:solidFill>
                <a:latin typeface="Calibri"/>
                <a:cs typeface="Calibri"/>
              </a:rPr>
              <a:t>hope.</a:t>
            </a:r>
            <a:r>
              <a:rPr lang="en-US" sz="1050" spc="-51" dirty="0">
                <a:solidFill>
                  <a:srgbClr val="231F20"/>
                </a:solidFill>
                <a:latin typeface="Calibri"/>
                <a:cs typeface="Calibri"/>
              </a:rPr>
              <a:t> </a:t>
            </a:r>
            <a:r>
              <a:rPr lang="en-US" sz="1050" spc="-18" dirty="0">
                <a:solidFill>
                  <a:srgbClr val="231F20"/>
                </a:solidFill>
                <a:latin typeface="Calibri"/>
                <a:cs typeface="Calibri"/>
              </a:rPr>
              <a:t>The</a:t>
            </a:r>
            <a:r>
              <a:rPr lang="en-US" sz="1050" spc="-26" dirty="0">
                <a:solidFill>
                  <a:srgbClr val="231F20"/>
                </a:solidFill>
                <a:latin typeface="Calibri"/>
                <a:cs typeface="Calibri"/>
              </a:rPr>
              <a:t> </a:t>
            </a:r>
            <a:r>
              <a:rPr lang="en-US" sz="1050" spc="-20" dirty="0">
                <a:solidFill>
                  <a:srgbClr val="231F20"/>
                </a:solidFill>
                <a:latin typeface="Calibri"/>
                <a:cs typeface="Calibri"/>
              </a:rPr>
              <a:t>economic</a:t>
            </a:r>
            <a:r>
              <a:rPr lang="en-US" sz="1050" spc="-26" dirty="0">
                <a:solidFill>
                  <a:srgbClr val="231F20"/>
                </a:solidFill>
                <a:latin typeface="Calibri"/>
                <a:cs typeface="Calibri"/>
              </a:rPr>
              <a:t> </a:t>
            </a:r>
            <a:r>
              <a:rPr lang="en-US" sz="1050" spc="-20" dirty="0">
                <a:solidFill>
                  <a:srgbClr val="231F20"/>
                </a:solidFill>
                <a:latin typeface="Calibri"/>
                <a:cs typeface="Calibri"/>
              </a:rPr>
              <a:t>crisis</a:t>
            </a:r>
            <a:r>
              <a:rPr lang="en-US" sz="1050" spc="-38" dirty="0">
                <a:solidFill>
                  <a:srgbClr val="231F20"/>
                </a:solidFill>
                <a:latin typeface="Calibri"/>
                <a:cs typeface="Calibri"/>
              </a:rPr>
              <a:t> </a:t>
            </a:r>
            <a:r>
              <a:rPr lang="en-US" sz="1050" spc="-15" dirty="0">
                <a:solidFill>
                  <a:srgbClr val="231F20"/>
                </a:solidFill>
                <a:latin typeface="Calibri"/>
                <a:cs typeface="Calibri"/>
              </a:rPr>
              <a:t>that</a:t>
            </a:r>
            <a:r>
              <a:rPr lang="en-US" sz="1050" spc="-26" dirty="0">
                <a:solidFill>
                  <a:srgbClr val="231F20"/>
                </a:solidFill>
                <a:latin typeface="Calibri"/>
                <a:cs typeface="Calibri"/>
              </a:rPr>
              <a:t> </a:t>
            </a:r>
            <a:r>
              <a:rPr lang="en-US" sz="1050" spc="-13" dirty="0">
                <a:solidFill>
                  <a:srgbClr val="231F20"/>
                </a:solidFill>
                <a:latin typeface="Calibri"/>
                <a:cs typeface="Calibri"/>
              </a:rPr>
              <a:t>is</a:t>
            </a:r>
            <a:r>
              <a:rPr lang="en-US" sz="1050" spc="-26" dirty="0">
                <a:solidFill>
                  <a:srgbClr val="231F20"/>
                </a:solidFill>
                <a:latin typeface="Calibri"/>
                <a:cs typeface="Calibri"/>
              </a:rPr>
              <a:t> </a:t>
            </a:r>
            <a:r>
              <a:rPr lang="en-US" sz="1050" spc="-18" dirty="0">
                <a:solidFill>
                  <a:srgbClr val="231F20"/>
                </a:solidFill>
                <a:latin typeface="Calibri"/>
                <a:cs typeface="Calibri"/>
              </a:rPr>
              <a:t>advancing  </a:t>
            </a:r>
            <a:r>
              <a:rPr lang="en-US" sz="1050" spc="-23" dirty="0">
                <a:solidFill>
                  <a:srgbClr val="231F20"/>
                </a:solidFill>
                <a:latin typeface="Calibri"/>
                <a:cs typeface="Calibri"/>
              </a:rPr>
              <a:t>towards </a:t>
            </a:r>
            <a:r>
              <a:rPr lang="en-US" sz="1050" spc="-20" dirty="0">
                <a:solidFill>
                  <a:srgbClr val="231F20"/>
                </a:solidFill>
                <a:latin typeface="Calibri"/>
                <a:cs typeface="Calibri"/>
              </a:rPr>
              <a:t>us </a:t>
            </a:r>
            <a:r>
              <a:rPr lang="en-US" sz="1050" spc="-15" dirty="0">
                <a:solidFill>
                  <a:srgbClr val="231F20"/>
                </a:solidFill>
                <a:latin typeface="Calibri"/>
                <a:cs typeface="Calibri"/>
              </a:rPr>
              <a:t>will </a:t>
            </a:r>
            <a:r>
              <a:rPr lang="en-US" sz="1050" spc="-13" dirty="0">
                <a:solidFill>
                  <a:srgbClr val="231F20"/>
                </a:solidFill>
                <a:latin typeface="Calibri"/>
                <a:cs typeface="Calibri"/>
              </a:rPr>
              <a:t>not </a:t>
            </a:r>
            <a:r>
              <a:rPr lang="en-US" sz="1050" spc="-28" dirty="0">
                <a:solidFill>
                  <a:srgbClr val="231F20"/>
                </a:solidFill>
                <a:latin typeface="Calibri"/>
                <a:cs typeface="Calibri"/>
              </a:rPr>
              <a:t>be </a:t>
            </a:r>
            <a:r>
              <a:rPr lang="en-US" sz="1050" spc="-23" dirty="0">
                <a:solidFill>
                  <a:srgbClr val="231F20"/>
                </a:solidFill>
                <a:latin typeface="Calibri"/>
                <a:cs typeface="Calibri"/>
              </a:rPr>
              <a:t>solved </a:t>
            </a:r>
            <a:r>
              <a:rPr lang="en-US" sz="1050" spc="-20" dirty="0">
                <a:solidFill>
                  <a:srgbClr val="231F20"/>
                </a:solidFill>
                <a:latin typeface="Calibri"/>
                <a:cs typeface="Calibri"/>
              </a:rPr>
              <a:t>by </a:t>
            </a:r>
            <a:r>
              <a:rPr lang="en-US" sz="1050" spc="-23" dirty="0">
                <a:solidFill>
                  <a:srgbClr val="231F20"/>
                </a:solidFill>
                <a:latin typeface="Calibri"/>
                <a:cs typeface="Calibri"/>
              </a:rPr>
              <a:t>a </a:t>
            </a:r>
            <a:r>
              <a:rPr lang="en-US" sz="1050" spc="-18" dirty="0">
                <a:solidFill>
                  <a:srgbClr val="231F20"/>
                </a:solidFill>
                <a:latin typeface="Calibri"/>
                <a:cs typeface="Calibri"/>
              </a:rPr>
              <a:t>drug </a:t>
            </a:r>
            <a:r>
              <a:rPr lang="en-US" sz="1050" spc="-23" dirty="0">
                <a:solidFill>
                  <a:srgbClr val="231F20"/>
                </a:solidFill>
                <a:latin typeface="Calibri"/>
                <a:cs typeface="Calibri"/>
              </a:rPr>
              <a:t>or a </a:t>
            </a:r>
            <a:r>
              <a:rPr lang="en-US" sz="1050" spc="-26" dirty="0">
                <a:solidFill>
                  <a:srgbClr val="231F20"/>
                </a:solidFill>
                <a:latin typeface="Calibri"/>
                <a:cs typeface="Calibri"/>
              </a:rPr>
              <a:t>vaccine.  </a:t>
            </a:r>
            <a:r>
              <a:rPr lang="en-US" sz="1050" spc="-11" dirty="0">
                <a:solidFill>
                  <a:srgbClr val="231F20"/>
                </a:solidFill>
                <a:latin typeface="Calibri"/>
                <a:cs typeface="Calibri"/>
              </a:rPr>
              <a:t>Nothing </a:t>
            </a:r>
            <a:r>
              <a:rPr lang="en-US" sz="1050" spc="-26" dirty="0">
                <a:solidFill>
                  <a:srgbClr val="231F20"/>
                </a:solidFill>
                <a:latin typeface="Calibri"/>
                <a:cs typeface="Calibri"/>
              </a:rPr>
              <a:t>less </a:t>
            </a:r>
            <a:r>
              <a:rPr lang="en-US" sz="1050" spc="-15" dirty="0">
                <a:solidFill>
                  <a:srgbClr val="231F20"/>
                </a:solidFill>
                <a:latin typeface="Calibri"/>
                <a:cs typeface="Calibri"/>
              </a:rPr>
              <a:t>than </a:t>
            </a:r>
            <a:r>
              <a:rPr lang="en-US" sz="1050" spc="-18" dirty="0">
                <a:solidFill>
                  <a:srgbClr val="231F20"/>
                </a:solidFill>
                <a:latin typeface="Calibri"/>
                <a:cs typeface="Calibri"/>
              </a:rPr>
              <a:t>national </a:t>
            </a:r>
            <a:r>
              <a:rPr lang="en-US" sz="1050" spc="-20" dirty="0">
                <a:solidFill>
                  <a:srgbClr val="231F20"/>
                </a:solidFill>
                <a:latin typeface="Calibri"/>
                <a:cs typeface="Calibri"/>
              </a:rPr>
              <a:t>revival </a:t>
            </a:r>
            <a:r>
              <a:rPr lang="en-US" sz="1050" spc="-13" dirty="0">
                <a:solidFill>
                  <a:srgbClr val="231F20"/>
                </a:solidFill>
                <a:latin typeface="Calibri"/>
                <a:cs typeface="Calibri"/>
              </a:rPr>
              <a:t>is </a:t>
            </a:r>
            <a:r>
              <a:rPr lang="en-US" sz="1050" spc="-28" dirty="0">
                <a:solidFill>
                  <a:srgbClr val="231F20"/>
                </a:solidFill>
                <a:latin typeface="Calibri"/>
                <a:cs typeface="Calibri"/>
              </a:rPr>
              <a:t>needed. </a:t>
            </a:r>
            <a:r>
              <a:rPr lang="en-US" sz="1050" spc="-18" dirty="0">
                <a:solidFill>
                  <a:srgbClr val="231F20"/>
                </a:solidFill>
                <a:latin typeface="Calibri"/>
                <a:cs typeface="Calibri"/>
              </a:rPr>
              <a:t>Approaching  </a:t>
            </a:r>
            <a:r>
              <a:rPr lang="en-US" sz="1050" spc="-15" dirty="0">
                <a:solidFill>
                  <a:srgbClr val="231F20"/>
                </a:solidFill>
                <a:latin typeface="Calibri"/>
                <a:cs typeface="Calibri"/>
              </a:rPr>
              <a:t>COVID-19 </a:t>
            </a:r>
            <a:r>
              <a:rPr lang="en-US" sz="1050" spc="-23" dirty="0">
                <a:solidFill>
                  <a:srgbClr val="231F20"/>
                </a:solidFill>
                <a:latin typeface="Calibri"/>
                <a:cs typeface="Calibri"/>
              </a:rPr>
              <a:t>as a </a:t>
            </a:r>
            <a:r>
              <a:rPr lang="en-US" sz="1050" spc="-20" dirty="0" err="1">
                <a:solidFill>
                  <a:srgbClr val="231F20"/>
                </a:solidFill>
                <a:latin typeface="Calibri"/>
                <a:cs typeface="Calibri"/>
              </a:rPr>
              <a:t>syndemic</a:t>
            </a:r>
            <a:r>
              <a:rPr lang="en-US" sz="1050" spc="-20" dirty="0">
                <a:solidFill>
                  <a:srgbClr val="231F20"/>
                </a:solidFill>
                <a:latin typeface="Calibri"/>
                <a:cs typeface="Calibri"/>
              </a:rPr>
              <a:t> </a:t>
            </a:r>
            <a:r>
              <a:rPr lang="en-US" sz="1050" spc="-15" dirty="0">
                <a:solidFill>
                  <a:srgbClr val="231F20"/>
                </a:solidFill>
                <a:latin typeface="Calibri"/>
                <a:cs typeface="Calibri"/>
              </a:rPr>
              <a:t>will invite </a:t>
            </a:r>
            <a:r>
              <a:rPr lang="en-US" sz="1050" spc="-23" dirty="0">
                <a:solidFill>
                  <a:srgbClr val="231F20"/>
                </a:solidFill>
                <a:latin typeface="Calibri"/>
                <a:cs typeface="Calibri"/>
              </a:rPr>
              <a:t>a larger </a:t>
            </a:r>
            <a:r>
              <a:rPr lang="en-US" sz="1050" spc="-15" dirty="0">
                <a:solidFill>
                  <a:srgbClr val="231F20"/>
                </a:solidFill>
                <a:latin typeface="Calibri"/>
                <a:cs typeface="Calibri"/>
              </a:rPr>
              <a:t>vision, </a:t>
            </a:r>
            <a:r>
              <a:rPr lang="en-US" sz="1050" spc="-26" dirty="0">
                <a:solidFill>
                  <a:srgbClr val="231F20"/>
                </a:solidFill>
                <a:latin typeface="Calibri"/>
                <a:cs typeface="Calibri"/>
              </a:rPr>
              <a:t>one  </a:t>
            </a:r>
            <a:r>
              <a:rPr lang="en-US" sz="1050" spc="-20" dirty="0">
                <a:solidFill>
                  <a:srgbClr val="231F20"/>
                </a:solidFill>
                <a:latin typeface="Calibri"/>
                <a:cs typeface="Calibri"/>
              </a:rPr>
              <a:t>encompassing </a:t>
            </a:r>
            <a:r>
              <a:rPr lang="en-US" sz="1050" spc="-23" dirty="0">
                <a:solidFill>
                  <a:srgbClr val="231F20"/>
                </a:solidFill>
                <a:latin typeface="Calibri"/>
                <a:cs typeface="Calibri"/>
              </a:rPr>
              <a:t>education, </a:t>
            </a:r>
            <a:r>
              <a:rPr lang="en-US" sz="1050" spc="-20" dirty="0">
                <a:solidFill>
                  <a:srgbClr val="231F20"/>
                </a:solidFill>
                <a:latin typeface="Calibri"/>
                <a:cs typeface="Calibri"/>
              </a:rPr>
              <a:t>employment, </a:t>
            </a:r>
            <a:r>
              <a:rPr lang="en-US" sz="1050" spc="-15" dirty="0">
                <a:solidFill>
                  <a:srgbClr val="231F20"/>
                </a:solidFill>
                <a:latin typeface="Calibri"/>
                <a:cs typeface="Calibri"/>
              </a:rPr>
              <a:t>housing, </a:t>
            </a:r>
            <a:r>
              <a:rPr lang="en-US" sz="1050" spc="-20" dirty="0">
                <a:solidFill>
                  <a:srgbClr val="231F20"/>
                </a:solidFill>
                <a:latin typeface="Calibri"/>
                <a:cs typeface="Calibri"/>
              </a:rPr>
              <a:t>food,  and environment. </a:t>
            </a:r>
            <a:r>
              <a:rPr lang="en-US" sz="1050" spc="-15" dirty="0">
                <a:solidFill>
                  <a:srgbClr val="231F20"/>
                </a:solidFill>
                <a:latin typeface="Calibri"/>
                <a:cs typeface="Calibri"/>
              </a:rPr>
              <a:t>Viewing COVID-19 only </a:t>
            </a:r>
            <a:r>
              <a:rPr lang="en-US" sz="1050" spc="-23" dirty="0">
                <a:solidFill>
                  <a:srgbClr val="231F20"/>
                </a:solidFill>
                <a:latin typeface="Calibri"/>
                <a:cs typeface="Calibri"/>
              </a:rPr>
              <a:t>as a pandemic  </a:t>
            </a:r>
            <a:r>
              <a:rPr lang="en-US" sz="1050" spc="-26" dirty="0">
                <a:solidFill>
                  <a:srgbClr val="231F20"/>
                </a:solidFill>
                <a:latin typeface="Calibri"/>
                <a:cs typeface="Calibri"/>
              </a:rPr>
              <a:t>excludes </a:t>
            </a:r>
            <a:r>
              <a:rPr lang="en-US" sz="1050" spc="-23" dirty="0">
                <a:solidFill>
                  <a:srgbClr val="231F20"/>
                </a:solidFill>
                <a:latin typeface="Calibri"/>
                <a:cs typeface="Calibri"/>
              </a:rPr>
              <a:t>such a </a:t>
            </a:r>
            <a:r>
              <a:rPr lang="en-US" sz="1050" spc="-28" dirty="0">
                <a:solidFill>
                  <a:srgbClr val="231F20"/>
                </a:solidFill>
                <a:latin typeface="Calibri"/>
                <a:cs typeface="Calibri"/>
              </a:rPr>
              <a:t>broader </a:t>
            </a:r>
            <a:r>
              <a:rPr lang="en-US" sz="1050" spc="-15" dirty="0">
                <a:solidFill>
                  <a:srgbClr val="231F20"/>
                </a:solidFill>
                <a:latin typeface="Calibri"/>
                <a:cs typeface="Calibri"/>
              </a:rPr>
              <a:t>but </a:t>
            </a:r>
            <a:r>
              <a:rPr lang="en-US" sz="1050" spc="-28" dirty="0">
                <a:solidFill>
                  <a:srgbClr val="231F20"/>
                </a:solidFill>
                <a:latin typeface="Calibri"/>
                <a:cs typeface="Calibri"/>
              </a:rPr>
              <a:t>necessary</a:t>
            </a:r>
            <a:r>
              <a:rPr lang="en-US" sz="1050" spc="-81" dirty="0">
                <a:solidFill>
                  <a:srgbClr val="231F20"/>
                </a:solidFill>
                <a:latin typeface="Calibri"/>
                <a:cs typeface="Calibri"/>
              </a:rPr>
              <a:t> </a:t>
            </a:r>
            <a:r>
              <a:rPr lang="en-US" sz="1050" spc="-26" dirty="0">
                <a:solidFill>
                  <a:srgbClr val="231F20"/>
                </a:solidFill>
                <a:latin typeface="Calibri"/>
                <a:cs typeface="Calibri"/>
              </a:rPr>
              <a:t>prospectus.</a:t>
            </a:r>
            <a:endParaRPr lang="fr-FR" sz="1050" dirty="0">
              <a:solidFill>
                <a:prstClr val="black"/>
              </a:solidFill>
              <a:latin typeface="Calibri" panose="020F0502020204030204"/>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3176</TotalTime>
  <Words>1698</Words>
  <Application>Microsoft Macintosh PowerPoint</Application>
  <PresentationFormat>Affichage à l'écran (16:9)</PresentationFormat>
  <Paragraphs>74</Paragraphs>
  <Slides>10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10</vt:i4>
      </vt:variant>
    </vt:vector>
  </HeadingPairs>
  <TitlesOfParts>
    <vt:vector size="19" baseType="lpstr">
      <vt:lpstr>Arial</vt:lpstr>
      <vt:lpstr>Calibri</vt:lpstr>
      <vt:lpstr>Calibri Light</vt:lpstr>
      <vt:lpstr>Cambria</vt:lpstr>
      <vt:lpstr>Courier New</vt:lpstr>
      <vt:lpstr>Eurocrat</vt:lpstr>
      <vt:lpstr>Wingdings</vt:lpstr>
      <vt:lpstr>Thème Office</vt:lpstr>
      <vt:lpstr>1_Thème Office</vt:lpstr>
      <vt:lpstr>Présentation PowerPoint</vt:lpstr>
      <vt:lpstr>Médicament de substitution aux opioïdes (MSO) (TAO) en France, retour d’expérience en temps d’épidémie</vt:lpstr>
      <vt:lpstr>MSO en France, contexte</vt:lpstr>
      <vt:lpstr>COVID et approvisionnement en MSO</vt:lpstr>
      <vt:lpstr>Pic méthadone  en mars 2020</vt:lpstr>
      <vt:lpstr>Surdoses France 1er semestre 2020/2019 (données partielles, BNPV/ANSM) (74/59 dont mortelles 21/20)</vt:lpstr>
      <vt:lpstr>Syndemics et COVID Trends in US Emergency Department Visits for Mental Health, Overdose and Violence Outcomes Before and During the COVID-19 Pandemic (Holland et al. 2021, JAMA Psychiatry)  All Drug and Opioid Overdoses (ODs), Intimate Partner Violence (IPV), Suicide Attempts (SAs), Mental Health Conditions (MHCs), and Suspected Child Abuse and Neglect (SCAN) in the US (December 30, 2018, to October 10, 2020)</vt:lpstr>
      <vt:lpstr>« Syndemics » :  la santé en contexte   (Lancet, 2017, 389, 881)</vt:lpstr>
      <vt:lpstr>Présentation PowerPoint</vt:lpstr>
      <vt:lpstr>Conclusions et Retex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L’approvisionnement plus sécuritaire</dc:title>
  <dc:creator>Jean-Michel DELILE</dc:creator>
  <cp:lastModifiedBy>Lola Voirin</cp:lastModifiedBy>
  <cp:revision>28</cp:revision>
  <dcterms:created xsi:type="dcterms:W3CDTF">2021-01-14T16:59:48Z</dcterms:created>
  <dcterms:modified xsi:type="dcterms:W3CDTF">2021-04-08T06:54:47Z</dcterms:modified>
</cp:coreProperties>
</file>