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1536" r:id="rId5"/>
    <p:sldId id="1537" r:id="rId6"/>
    <p:sldId id="665" r:id="rId7"/>
    <p:sldId id="667" r:id="rId8"/>
    <p:sldId id="1534" r:id="rId9"/>
    <p:sldId id="375" r:id="rId10"/>
    <p:sldId id="813" r:id="rId11"/>
    <p:sldId id="1512" r:id="rId12"/>
    <p:sldId id="1535" r:id="rId13"/>
    <p:sldId id="1482" r:id="rId14"/>
    <p:sldId id="1538" r:id="rId15"/>
    <p:sldId id="259" r:id="rId16"/>
    <p:sldId id="1539" r:id="rId17"/>
    <p:sldId id="263" r:id="rId18"/>
    <p:sldId id="153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18" autoAdjust="0"/>
  </p:normalViewPr>
  <p:slideViewPr>
    <p:cSldViewPr snapToGrid="0">
      <p:cViewPr varScale="1">
        <p:scale>
          <a:sx n="60" d="100"/>
          <a:sy n="6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anas01\marketing\marketing\etudes%20de%20march&#233;\1_2020\2_VHC\10_Demandes%20adhoc\Barom&#232;tre%20&#233;radication%20VHC\Eradication%20countdown%2012202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Feuil2!$F$4:$F$21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Jan '14</c:v>
                </c:pt>
                <c:pt idx="11">
                  <c:v>Jan '15</c:v>
                </c:pt>
                <c:pt idx="12">
                  <c:v>Jan '16</c:v>
                </c:pt>
                <c:pt idx="13">
                  <c:v>Jan '17</c:v>
                </c:pt>
                <c:pt idx="14">
                  <c:v>Jan '18</c:v>
                </c:pt>
                <c:pt idx="15">
                  <c:v>Jan '19</c:v>
                </c:pt>
                <c:pt idx="16">
                  <c:v>Jan '20</c:v>
                </c:pt>
                <c:pt idx="17">
                  <c:v>Jan '21</c:v>
                </c:pt>
              </c:strCache>
            </c:strRef>
          </c:cat>
          <c:val>
            <c:numRef>
              <c:f>Feuil2!$G$4:$G$21</c:f>
              <c:numCache>
                <c:formatCode>General</c:formatCode>
                <c:ptCount val="18"/>
                <c:pt idx="0">
                  <c:v>232000</c:v>
                </c:pt>
                <c:pt idx="7">
                  <c:v>193000</c:v>
                </c:pt>
                <c:pt idx="10">
                  <c:v>170000</c:v>
                </c:pt>
                <c:pt idx="11" formatCode="0">
                  <c:v>159707.9</c:v>
                </c:pt>
                <c:pt idx="12" formatCode="0">
                  <c:v>145999.4</c:v>
                </c:pt>
                <c:pt idx="13" formatCode="0">
                  <c:v>132351.5</c:v>
                </c:pt>
                <c:pt idx="14" formatCode="0">
                  <c:v>114116</c:v>
                </c:pt>
                <c:pt idx="15" formatCode="0">
                  <c:v>101953</c:v>
                </c:pt>
                <c:pt idx="16" formatCode="0">
                  <c:v>92408.801576820464</c:v>
                </c:pt>
                <c:pt idx="17" formatCode="0">
                  <c:v>86826.106263618072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F-4798-957A-145FA4AFB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09792"/>
        <c:axId val="125811328"/>
      </c:barChart>
      <c:catAx>
        <c:axId val="12580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811328"/>
        <c:crosses val="autoZero"/>
        <c:auto val="1"/>
        <c:lblAlgn val="ctr"/>
        <c:lblOffset val="100"/>
        <c:noMultiLvlLbl val="0"/>
      </c:catAx>
      <c:valAx>
        <c:axId val="125811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5809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6FF3D-5807-488E-BFEF-A0D6473DC98E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F6D8E-FA49-41CA-8978-9B9AB61FD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01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323" indent="-28281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1265" indent="-22625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3770" indent="-22625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6278" indent="-22625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8783" indent="-2262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1289" indent="-2262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3796" indent="-2262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6302" indent="-2262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8E551-034E-4F95-813F-E321F78BFC4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2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6D8E-FA49-41CA-8978-9B9AB61FDA4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0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F6D8E-FA49-41CA-8978-9B9AB61FDA4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41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parcours des patients vulnérables avec une équipe mobile en une session où on peut effectuer une prise en charge totale en 5 heures permet de débuter le traitement chez la quasi-totalité des patients dont la virémie C a été mise en évidence. Ce type de prise en charge participe à </a:t>
            </a:r>
            <a:r>
              <a:rPr lang="fr-FR"/>
              <a:t>la micro-élimination </a:t>
            </a:r>
            <a:r>
              <a:rPr lang="fr-FR" dirty="0"/>
              <a:t>du VHC.</a:t>
            </a:r>
          </a:p>
        </p:txBody>
      </p:sp>
      <p:sp>
        <p:nvSpPr>
          <p:cNvPr id="5" name="Espace réservé de l'image des diapositives 4">
            <a:extLst>
              <a:ext uri="{FF2B5EF4-FFF2-40B4-BE49-F238E27FC236}">
                <a16:creationId xmlns:a16="http://schemas.microsoft.com/office/drawing/2014/main" id="{76D83D0B-A6E4-425E-8E10-AB2AD8BFA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3121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790CF-E8A5-4378-8FDF-43C2FE196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592514-1B52-4828-A6BF-4FB06AECD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F309D8-36A1-4F4E-92BF-ACF5FA03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696F8A-1D73-4BB8-A3E9-FBB67BE5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E9938D-955E-4795-857A-081E0D3F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62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F16D1-F60E-4BB4-9CEE-1B63360A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22D625-83E7-4164-98FA-8D7435970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9FC64B-48AD-49D4-A933-48ADD941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6C555-BAEC-4F60-9B69-6A324BED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CFAF93-A8D8-4B3E-BC32-D1CB73F3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41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8CCEF1-F839-4C4E-B794-CA78E73F5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5EAB2E-2563-4CCC-B43B-B8D5353DD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A237B1-725D-402C-A5C2-E8305D8D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ED1945-6177-49A2-8D6A-C3C68702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216F5-620F-4884-B452-8ABC0F34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16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1379070"/>
              </p:ext>
            </p:ext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rgbClr val="6E6E6D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91397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kern="0" dirty="0">
              <a:solidFill>
                <a:srgbClr val="FFFFFF"/>
              </a:solidFill>
              <a:ea typeface="MS PGothic" pitchFamily="34" charset="-128"/>
              <a:cs typeface="Arial"/>
              <a:sym typeface="Arial"/>
            </a:endParaRPr>
          </a:p>
        </p:txBody>
      </p:sp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603849" y="1191684"/>
            <a:ext cx="11024928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5" y="327780"/>
            <a:ext cx="11235267" cy="7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85" y="1341120"/>
            <a:ext cx="11235267" cy="4351339"/>
          </a:xfrm>
        </p:spPr>
        <p:txBody>
          <a:bodyPr/>
          <a:lstStyle>
            <a:lvl2pPr marL="615935" indent="-309026">
              <a:tabLst/>
              <a:defRPr/>
            </a:lvl2pPr>
            <a:lvl3pPr marL="912261" indent="-296326">
              <a:tabLst/>
              <a:defRPr/>
            </a:lvl3pPr>
            <a:lvl4pPr marL="1219170" indent="-306910">
              <a:tabLst/>
              <a:defRPr/>
            </a:lvl4pPr>
            <a:lvl5pPr marL="1526079" indent="-30691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852693" y="6616460"/>
            <a:ext cx="339307" cy="2530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201AE-7A3A-4F0D-A07A-DC9EC02B3E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3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5877440"/>
              </p:ext>
            </p:ext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rgbClr val="6E6E6D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91397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733" b="1" kern="0" dirty="0">
              <a:solidFill>
                <a:srgbClr val="FFFFFF"/>
              </a:solidFill>
              <a:ea typeface="MS PGothic" pitchFamily="34" charset="-128"/>
              <a:cs typeface="Arial"/>
              <a:sym typeface="Arial"/>
            </a:endParaRPr>
          </a:p>
        </p:txBody>
      </p:sp>
      <p:cxnSp>
        <p:nvCxnSpPr>
          <p:cNvPr id="6" name="Straight Connector 9"/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0" y="935567"/>
            <a:ext cx="12192000" cy="62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621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>
            <a:off x="626533" y="36173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25" y="2223607"/>
            <a:ext cx="10848879" cy="13903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33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852693" y="6616460"/>
            <a:ext cx="339307" cy="2530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9FC3BF-9498-4B86-824F-89A479CB0FA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4" name="Picture 13" descr="Gilead.png">
            <a:extLst>
              <a:ext uri="{FF2B5EF4-FFF2-40B4-BE49-F238E27FC236}">
                <a16:creationId xmlns:a16="http://schemas.microsoft.com/office/drawing/2014/main" id="{7CD9168B-2DC4-4F0B-8561-FFC1E8DA30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802" b="-6157"/>
          <a:stretch/>
        </p:blipFill>
        <p:spPr>
          <a:xfrm>
            <a:off x="11349930" y="6395444"/>
            <a:ext cx="24940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3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9701324"/>
              </p:ext>
            </p:ext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rgbClr val="6E6E6D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91397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kern="0" dirty="0">
              <a:solidFill>
                <a:srgbClr val="FFFFFF"/>
              </a:solidFill>
              <a:ea typeface="MS PGothic" pitchFamily="34" charset="-128"/>
              <a:cs typeface="Arial"/>
              <a:sym typeface="Arial"/>
            </a:endParaRPr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84" y="1381126"/>
            <a:ext cx="5526616" cy="4351339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381126"/>
            <a:ext cx="5556251" cy="4351339"/>
          </a:xfrm>
        </p:spPr>
        <p:txBody>
          <a:bodyPr/>
          <a:lstStyle>
            <a:lvl1pPr marL="30691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615935" marR="0" indent="-3090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lvl2pPr>
            <a:lvl3pPr marL="912261" marR="0" indent="-296326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219170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4pPr>
            <a:lvl5pPr marL="1526079" marR="0" indent="-306910" algn="l" defTabSz="91379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5" y="327780"/>
            <a:ext cx="11235267" cy="7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852693" y="6616460"/>
            <a:ext cx="339307" cy="2530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F400-8C3E-4C3D-944D-E1BBE52FA4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" name="Picture 14" descr="Gilead.png">
            <a:extLst>
              <a:ext uri="{FF2B5EF4-FFF2-40B4-BE49-F238E27FC236}">
                <a16:creationId xmlns:a16="http://schemas.microsoft.com/office/drawing/2014/main" id="{AA0B69D6-18CE-476A-998D-A5F3FF34B3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802" b="-6157"/>
          <a:stretch/>
        </p:blipFill>
        <p:spPr>
          <a:xfrm>
            <a:off x="11349930" y="6395444"/>
            <a:ext cx="24940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1313615"/>
              </p:ext>
            </p:ext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rgbClr val="6E6E6D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91397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kern="0" dirty="0">
              <a:solidFill>
                <a:srgbClr val="FFFFFF"/>
              </a:solidFill>
              <a:ea typeface="MS PGothic" pitchFamily="34" charset="-128"/>
              <a:cs typeface="Arial"/>
              <a:sym typeface="Arial"/>
            </a:endParaRPr>
          </a:p>
        </p:txBody>
      </p:sp>
      <p:cxnSp>
        <p:nvCxnSpPr>
          <p:cNvPr id="6" name="Straight Connector 9"/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5" y="327780"/>
            <a:ext cx="11235267" cy="7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852693" y="6616460"/>
            <a:ext cx="339307" cy="2530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27CB-DCB6-4415-AB90-A149CB9D12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8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1414866"/>
              </p:ext>
            </p:ext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935567"/>
            <a:ext cx="12192000" cy="62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621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852693" y="6616460"/>
            <a:ext cx="339307" cy="2530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7016-C97E-4834-9130-152947483D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0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Left-H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8517561"/>
              </p:ext>
            </p:ext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rgbClr val="6E6E6D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91397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kern="0" dirty="0">
              <a:solidFill>
                <a:srgbClr val="FFFFFF"/>
              </a:solidFill>
              <a:ea typeface="MS PGothic" pitchFamily="34" charset="-128"/>
              <a:cs typeface="Arial"/>
              <a:sym typeface="Arial"/>
            </a:endParaRPr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616" y="1415596"/>
            <a:ext cx="7342773" cy="4445456"/>
          </a:xfrm>
        </p:spPr>
        <p:txBody>
          <a:bodyPr/>
          <a:lstStyle>
            <a:lvl1pPr>
              <a:defRPr sz="2397"/>
            </a:lvl1pPr>
            <a:lvl2pPr>
              <a:defRPr sz="1865"/>
            </a:lvl2pPr>
            <a:lvl3pPr>
              <a:defRPr sz="1865"/>
            </a:lvl3pPr>
            <a:lvl4pPr>
              <a:defRPr sz="1865"/>
            </a:lvl4pPr>
            <a:lvl5pPr>
              <a:defRPr sz="1865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185" y="1415149"/>
            <a:ext cx="3234139" cy="4453845"/>
          </a:xfrm>
        </p:spPr>
        <p:txBody>
          <a:bodyPr>
            <a:normAutofit/>
          </a:bodyPr>
          <a:lstStyle>
            <a:lvl1pPr marL="0" indent="0">
              <a:buNone/>
              <a:defRPr sz="3197" i="1">
                <a:solidFill>
                  <a:schemeClr val="bg1">
                    <a:lumMod val="50000"/>
                  </a:schemeClr>
                </a:solidFill>
              </a:defRPr>
            </a:lvl1pPr>
            <a:lvl2pPr marL="456897" indent="0">
              <a:buNone/>
              <a:defRPr sz="1465"/>
            </a:lvl2pPr>
            <a:lvl3pPr marL="913798" indent="0">
              <a:buNone/>
              <a:defRPr sz="1199"/>
            </a:lvl3pPr>
            <a:lvl4pPr marL="1370695" indent="0">
              <a:buNone/>
              <a:defRPr sz="1065"/>
            </a:lvl4pPr>
            <a:lvl5pPr marL="1827594" indent="0">
              <a:buNone/>
              <a:defRPr sz="1065"/>
            </a:lvl5pPr>
            <a:lvl6pPr marL="2284494" indent="0">
              <a:buNone/>
              <a:defRPr sz="1065"/>
            </a:lvl6pPr>
            <a:lvl7pPr marL="2741391" indent="0">
              <a:buNone/>
              <a:defRPr sz="1065"/>
            </a:lvl7pPr>
            <a:lvl8pPr marL="3198289" indent="0">
              <a:buNone/>
              <a:defRPr sz="1065"/>
            </a:lvl8pPr>
            <a:lvl9pPr marL="3655187" indent="0">
              <a:buNone/>
              <a:defRPr sz="106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5" y="327780"/>
            <a:ext cx="11235267" cy="7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852693" y="6616460"/>
            <a:ext cx="339307" cy="2530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0C0AD-B20E-40C0-9264-A065DC4CA2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088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1" y="-1"/>
            <a:ext cx="12191996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1" y="-1"/>
            <a:ext cx="12191996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3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783B6-F0F5-4CBA-BB73-3EB39B09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5CEC4-96B5-4977-978D-A70758D3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09D27-777D-4639-A035-5FD9BF7A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A24A1A-EC8C-40C0-BF56-811056A4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210AB-7B44-4F6A-85CF-291CECB4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07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1" y="-1"/>
            <a:ext cx="12191996" cy="6858000"/>
          </a:xfrm>
          <a:prstGeom prst="rect">
            <a:avLst/>
          </a:prstGeom>
          <a:solidFill>
            <a:srgbClr val="458A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13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1" y="-1"/>
            <a:ext cx="12191996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1E09DC5A-16EF-47B5-B8D5-B22BC15DC6A7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733551" y="1981200"/>
            <a:ext cx="8748713" cy="1905000"/>
          </a:xfrm>
        </p:spPr>
        <p:txBody>
          <a:bodyPr/>
          <a:lstStyle>
            <a:lvl1pPr>
              <a:defRPr/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TITLE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C44D7BC-5206-43DA-86B4-201BBEA75D4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33549" y="3886200"/>
            <a:ext cx="8756651" cy="990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>
                <a:solidFill>
                  <a:schemeClr val="bg1"/>
                </a:solidFill>
              </a:rPr>
              <a:t>(COUNTRY/REGION , ENTER TA)</a:t>
            </a:r>
          </a:p>
        </p:txBody>
      </p:sp>
    </p:spTree>
    <p:extLst>
      <p:ext uri="{BB962C8B-B14F-4D97-AF65-F5344CB8AC3E}">
        <p14:creationId xmlns:p14="http://schemas.microsoft.com/office/powerpoint/2010/main" val="3720064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15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723736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rgbClr val="6E6E6D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91397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kern="0" dirty="0">
              <a:solidFill>
                <a:srgbClr val="FFFFFF"/>
              </a:solidFill>
              <a:ea typeface="MS PGothic" pitchFamily="34" charset="-128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0" y="4191000"/>
            <a:ext cx="12192000" cy="304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400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462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783B6-F0F5-4CBA-BB73-3EB39B09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5CEC4-96B5-4977-978D-A70758D3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09D27-777D-4639-A035-5FD9BF7A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A24A1A-EC8C-40C0-BF56-811056A4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210AB-7B44-4F6A-85CF-291CECB47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859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2" y="451263"/>
            <a:ext cx="8830732" cy="965861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294E-4D4B-0A49-827E-3CC6BE4C212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C1D5E57-328C-3B4E-BF6C-E8F846FAB6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918" y="6307021"/>
            <a:ext cx="8830732" cy="432321"/>
          </a:xfrm>
        </p:spPr>
        <p:txBody>
          <a:bodyPr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933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97145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18977-B866-4A61-AC7D-90C4F5CF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AB8E68-33CE-49C7-A1E3-E0E724477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9105AA-EA1F-4505-8C2D-9EA7BEC0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F08CA4-AF77-4899-84F1-F6C797DB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33E062-0AA1-4F54-BC91-2DCF56C0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59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DCF49-6B05-4B54-BD1F-F21ACC8B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95F13-ED87-4F09-8055-B4F4D1BE9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3DD572-66E5-4A0C-A562-32ADE4290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818DC-FB21-4BC8-8EF1-C01505FF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601F33-D90E-4405-B637-EF111FC9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511747-874A-488A-A5EF-AD2AC407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83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1D924-D5D8-4B40-9FB4-A0BE7F35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345F1A-15D4-4087-ACBF-969DF4FE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0EBD18-FF87-46FB-9450-E847A7E3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093DEA-DE16-4056-852A-03D376E7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5E347D-5CCD-478E-B2E6-BFA188108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9F3512-F4C2-40FE-96CD-54E635AD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16AF1D-AE78-4064-AC07-99EAF8EF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F2C9DF-9A85-453E-92B6-ECBC60A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0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6633C-582A-448B-8418-94B46B10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97104A-AED6-4EB0-9DCB-22FDB9EA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92E914-8B64-47D1-B58E-B1B91CC2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79B549-1C35-423D-B3A8-D3AA30F9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7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25D78A-F930-4BBB-9213-6F4E0788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49B84B-1225-4A17-881D-F7040004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B3D9D2-2F7E-43F2-A3DC-DA2439A0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10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1E341-4D08-46EA-89B7-2F8DE702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BD955-BB4B-4B2F-88DF-E3142A8B9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CB2DA6-400D-41F9-B791-2F61AA3E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4E966F-B9D7-443F-BC12-EB37501C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FDBD80-F228-4C0B-8171-2953FCA4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96E2BA-3F36-45FE-83BA-10848FF8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2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F101D-2EF0-4E74-B45C-2294116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2BAB86-FDAB-471F-A952-0B6A4CC6D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511D12-2D85-4D08-A514-12C1CFC73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8A6A1F-5286-4A5D-8636-C9FF5934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450E26-ECC0-4D85-8352-8B69E0C7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7F9061-425F-451E-A939-F4649092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7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BA40F4-7A08-40D7-930A-6C91E7BC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F552B6-B751-4F0C-B395-89746AF06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BDB3D-2626-400B-8748-B60B8AC43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06F7-950B-49F9-9430-745B60CDC608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6A5DE-CCBD-4C14-B3C8-BC04F3E40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95DA86-0826-4144-88A8-2271DAEC0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7B06-1EB1-4FB3-BE35-8149AE78A6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66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87255576"/>
              </p:ext>
            </p:extLst>
          </p:nvPr>
        </p:nvGraphicFramePr>
        <p:xfrm>
          <a:off x="2122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102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" y="2119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17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rgbClr val="6E6E6D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 defTabSz="91397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kern="0" dirty="0">
              <a:solidFill>
                <a:srgbClr val="FFFFFF"/>
              </a:solidFill>
              <a:ea typeface="MS PGothic" pitchFamily="34" charset="-128"/>
              <a:cs typeface="Arial"/>
              <a:sym typeface="Arial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3185" y="1341969"/>
            <a:ext cx="11235267" cy="434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185" y="328084"/>
            <a:ext cx="1123526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626533" y="1191684"/>
            <a:ext cx="10972800" cy="0"/>
          </a:xfrm>
          <a:prstGeom prst="line">
            <a:avLst/>
          </a:prstGeom>
          <a:noFill/>
          <a:ln w="12700">
            <a:solidFill>
              <a:srgbClr val="7676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2693" y="6616460"/>
            <a:ext cx="339307" cy="253042"/>
          </a:xfrm>
          <a:prstGeom prst="rect">
            <a:avLst/>
          </a:prstGeom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33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fld id="{8CC217B4-1DF0-4C97-A11B-260DF2636008}" type="slidenum">
              <a:rPr lang="en-US" altLang="en-US" smtClean="0">
                <a:solidFill>
                  <a:srgbClr val="000000"/>
                </a:solidFill>
              </a:rPr>
              <a:pPr defTabSz="914400">
                <a:defRPr/>
              </a:pPr>
              <a:t>‹N°›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9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226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06910" indent="-306910" algn="l" defTabSz="912261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itchFamily="34" charset="0"/>
        <a:buChar char="•"/>
        <a:defRPr sz="2267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15935" indent="-309026" algn="l" defTabSz="912261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sz="17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12261" indent="-296326" algn="l" defTabSz="912261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Wingdings" pitchFamily="2" charset="2"/>
        <a:buChar char="§"/>
        <a:defRPr sz="17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19170" indent="-306910" algn="l" defTabSz="912261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26079" indent="-306910" algn="l" defTabSz="912261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2941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69842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6740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3638" indent="-228450" algn="l" defTabSz="9137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798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5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7594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4494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1391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9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7" algn="l" defTabSz="913798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chart" Target="../charts/char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8044D-C17D-411B-944A-1DF7E1D35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02D512-8547-48AD-BD29-928661141D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Aperçu de l’image">
            <a:extLst>
              <a:ext uri="{FF2B5EF4-FFF2-40B4-BE49-F238E27FC236}">
                <a16:creationId xmlns:a16="http://schemas.microsoft.com/office/drawing/2014/main" id="{072F8DFE-88CA-40D3-BF3C-DBA26ABC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12192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8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102" y="451263"/>
            <a:ext cx="9805973" cy="9658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PANEL DES tests DE DéPISTAGE EXISTANTS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065417"/>
              </p:ext>
            </p:extLst>
          </p:nvPr>
        </p:nvGraphicFramePr>
        <p:xfrm>
          <a:off x="-1" y="744279"/>
          <a:ext cx="12192002" cy="7449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884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Sérologie </a:t>
                      </a:r>
                    </a:p>
                    <a:p>
                      <a:pPr algn="ctr"/>
                      <a:r>
                        <a:rPr lang="en-US" sz="1600" dirty="0"/>
                        <a:t>(Ac</a:t>
                      </a:r>
                      <a:r>
                        <a:rPr lang="en-US" sz="1600" baseline="0" dirty="0"/>
                        <a:t> /</a:t>
                      </a:r>
                      <a:r>
                        <a:rPr lang="en-US" sz="1600" dirty="0"/>
                        <a:t> ARN)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TROD</a:t>
                      </a:r>
                    </a:p>
                    <a:p>
                      <a:pPr algn="ctr"/>
                      <a:r>
                        <a:rPr lang="en-US" sz="1600" dirty="0"/>
                        <a:t> (Ac)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Buvard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1600" dirty="0"/>
                        <a:t>(Ac</a:t>
                      </a:r>
                      <a:r>
                        <a:rPr lang="en-US" sz="1600" baseline="0" dirty="0"/>
                        <a:t> /</a:t>
                      </a:r>
                      <a:r>
                        <a:rPr lang="en-US" sz="1600" dirty="0"/>
                        <a:t> ARN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POC </a:t>
                      </a:r>
                    </a:p>
                    <a:p>
                      <a:pPr algn="ctr"/>
                      <a:r>
                        <a:rPr lang="en-US" sz="1600" dirty="0"/>
                        <a:t>(ARN)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043">
                <a:tc>
                  <a:txBody>
                    <a:bodyPr/>
                    <a:lstStyle/>
                    <a:p>
                      <a:r>
                        <a:rPr lang="fr-FR" sz="1700" b="1" dirty="0"/>
                        <a:t>Matériel</a:t>
                      </a:r>
                      <a:endParaRPr lang="en-US" sz="17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97">
                <a:tc>
                  <a:txBody>
                    <a:bodyPr/>
                    <a:lstStyle/>
                    <a:p>
                      <a:r>
                        <a:rPr lang="en-US" sz="1700" b="1" dirty="0"/>
                        <a:t>Par qui?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IDE, Biologiste, (Médecins)</a:t>
                      </a:r>
                    </a:p>
                    <a:p>
                      <a:pPr algn="ctr"/>
                      <a:r>
                        <a:rPr lang="fr-FR" sz="1500" dirty="0" err="1"/>
                        <a:t>CeGIDD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Toute personne formée</a:t>
                      </a:r>
                      <a:r>
                        <a:rPr lang="fr-FR" sz="1500" baseline="0" dirty="0"/>
                        <a:t> (habilitation, hors médecin) </a:t>
                      </a:r>
                    </a:p>
                    <a:p>
                      <a:pPr algn="ctr"/>
                      <a:r>
                        <a:rPr lang="fr-FR" sz="1500" baseline="0" dirty="0"/>
                        <a:t>Associations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Tout le monde</a:t>
                      </a:r>
                    </a:p>
                    <a:p>
                      <a:pPr algn="ctr"/>
                      <a:r>
                        <a:rPr lang="fr-FR" sz="1500" dirty="0"/>
                        <a:t>(prescription médicale)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Toute personne formée par</a:t>
                      </a:r>
                      <a:r>
                        <a:rPr lang="fr-FR" sz="1500" baseline="0" dirty="0"/>
                        <a:t> le laboratoire fabriquant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772">
                <a:tc>
                  <a:txBody>
                    <a:bodyPr/>
                    <a:lstStyle/>
                    <a:p>
                      <a:r>
                        <a:rPr lang="en-US" sz="1700" b="1" dirty="0"/>
                        <a:t>Pour qui ?</a:t>
                      </a:r>
                    </a:p>
                  </a:txBody>
                  <a:tcPr marL="121920" marR="121920" marT="60960" marB="6096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Pour tous.</a:t>
                      </a:r>
                      <a:r>
                        <a:rPr lang="fr-FR" sz="1500" baseline="0" dirty="0"/>
                        <a:t> </a:t>
                      </a:r>
                      <a:r>
                        <a:rPr lang="fr-FR" sz="1500" dirty="0"/>
                        <a:t>Dépistage</a:t>
                      </a:r>
                      <a:r>
                        <a:rPr lang="fr-FR" sz="1500" baseline="0" dirty="0"/>
                        <a:t> tous les 6 mois pour les UDIV actifs</a:t>
                      </a:r>
                      <a:endParaRPr lang="fr-FR" sz="1500" dirty="0"/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779">
                <a:tc>
                  <a:txBody>
                    <a:bodyPr/>
                    <a:lstStyle/>
                    <a:p>
                      <a:r>
                        <a:rPr lang="en-US" sz="1700" b="1" dirty="0"/>
                        <a:t>Comment?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Par prélèvement sanguin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Gouttes capillaires (prélever</a:t>
                      </a:r>
                      <a:r>
                        <a:rPr lang="fr-FR" sz="1500" baseline="0" dirty="0"/>
                        <a:t> quantités suffisantes </a:t>
                      </a:r>
                      <a:r>
                        <a:rPr lang="fr-FR" sz="1500" dirty="0"/>
                        <a:t>pour optimiser les</a:t>
                      </a:r>
                      <a:r>
                        <a:rPr lang="fr-FR" sz="1500" baseline="0" dirty="0"/>
                        <a:t> analyses)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737">
                <a:tc>
                  <a:txBody>
                    <a:bodyPr/>
                    <a:lstStyle/>
                    <a:p>
                      <a:r>
                        <a:rPr lang="en-US" sz="1700" b="1" dirty="0"/>
                        <a:t>Rapidité</a:t>
                      </a:r>
                      <a:r>
                        <a:rPr lang="en-US" sz="1700" b="1" baseline="0" dirty="0"/>
                        <a:t> du résultat</a:t>
                      </a:r>
                      <a:endParaRPr lang="en-US" sz="17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/>
                        <a:t>Ac</a:t>
                      </a:r>
                      <a:r>
                        <a:rPr lang="fr-FR" sz="1500" dirty="0"/>
                        <a:t> : 24h</a:t>
                      </a:r>
                      <a:r>
                        <a:rPr lang="fr-FR" sz="1500" baseline="0" dirty="0"/>
                        <a:t> / </a:t>
                      </a:r>
                      <a:r>
                        <a:rPr lang="fr-FR" sz="1500" dirty="0"/>
                        <a:t>ARN</a:t>
                      </a:r>
                      <a:r>
                        <a:rPr lang="fr-FR" sz="1500" baseline="0" dirty="0"/>
                        <a:t> : selon labo (max 1 sem)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15 à 20 minutes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7 à 10 jours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54 minutes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9556">
                <a:tc>
                  <a:txBody>
                    <a:bodyPr/>
                    <a:lstStyle/>
                    <a:p>
                      <a:r>
                        <a:rPr lang="en-US" sz="1700" b="1" dirty="0"/>
                        <a:t>Disponibilité et remboursement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Remboursement CPAM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remboursement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500" baseline="0" dirty="0"/>
                        <a:t>Montpellier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500" baseline="0" dirty="0"/>
                        <a:t>Paris : Mondor, </a:t>
                      </a:r>
                      <a:r>
                        <a:rPr lang="fr-FR" sz="1500" baseline="0" dirty="0" err="1"/>
                        <a:t>P.Brousse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500" dirty="0"/>
                        <a:t>Machine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500" dirty="0"/>
                        <a:t>Cartouche</a:t>
                      </a:r>
                      <a:r>
                        <a:rPr lang="fr-FR" sz="1500" baseline="0" dirty="0"/>
                        <a:t> unitaire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500" baseline="0" dirty="0"/>
                        <a:t>Pipette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123">
                <a:tc>
                  <a:txBody>
                    <a:bodyPr/>
                    <a:lstStyle/>
                    <a:p>
                      <a:r>
                        <a:rPr lang="en-US" sz="1700" b="1" dirty="0"/>
                        <a:t>Limites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Capital veineux altéré</a:t>
                      </a:r>
                    </a:p>
                    <a:p>
                      <a:pPr algn="ctr"/>
                      <a:r>
                        <a:rPr lang="fr-FR" sz="1500" dirty="0"/>
                        <a:t>Récupérer son résultat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Pas de remboursement</a:t>
                      </a:r>
                      <a:r>
                        <a:rPr lang="fr-FR" sz="1500" baseline="0" dirty="0"/>
                        <a:t> </a:t>
                      </a:r>
                      <a:r>
                        <a:rPr lang="fr-FR" sz="1500" dirty="0"/>
                        <a:t>Accréditation obligatoire </a:t>
                      </a:r>
                    </a:p>
                    <a:p>
                      <a:pPr algn="ctr"/>
                      <a:r>
                        <a:rPr lang="fr-FR" sz="1500" dirty="0"/>
                        <a:t>+ formation</a:t>
                      </a:r>
                    </a:p>
                    <a:p>
                      <a:pPr algn="ctr"/>
                      <a:r>
                        <a:rPr lang="fr-FR" sz="1500" dirty="0"/>
                        <a:t>Non</a:t>
                      </a:r>
                      <a:r>
                        <a:rPr lang="fr-FR" sz="1500" baseline="0" dirty="0"/>
                        <a:t> applicable sur les </a:t>
                      </a:r>
                      <a:r>
                        <a:rPr lang="fr-FR" sz="1500" baseline="0" dirty="0" err="1"/>
                        <a:t>Ac</a:t>
                      </a:r>
                      <a:r>
                        <a:rPr lang="fr-FR" sz="1500" baseline="0" dirty="0"/>
                        <a:t>+</a:t>
                      </a:r>
                    </a:p>
                    <a:p>
                      <a:pPr algn="ctr"/>
                      <a:r>
                        <a:rPr lang="fr-FR" sz="1500" baseline="0" dirty="0"/>
                        <a:t>(fenêtre de 3 mois)</a:t>
                      </a:r>
                      <a:endParaRPr lang="fr-FR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Pas de remboursement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Pas de remboursement</a:t>
                      </a:r>
                      <a:endParaRPr lang="en-US" sz="15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294E-4D4B-0A49-827E-3CC6BE4C2122}" type="slidenum">
              <a:rPr lang="fr-FR" smtClean="0"/>
              <a:t>10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1" y="1642896"/>
            <a:ext cx="1356656" cy="88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82" y="1642892"/>
            <a:ext cx="1559455" cy="88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076" y="1642894"/>
            <a:ext cx="1571937" cy="88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93" y="1642893"/>
            <a:ext cx="1007112" cy="90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8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2E8AC-C35F-4F9C-AE8B-4F76DFF2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85" y="118658"/>
            <a:ext cx="11205629" cy="96586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LES EXPERIENCES DE MICRO ELIMINATION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0BCC3-E9A3-496C-86D9-A23B50865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85" y="1626669"/>
            <a:ext cx="11235267" cy="4065051"/>
          </a:xfrm>
        </p:spPr>
        <p:txBody>
          <a:bodyPr/>
          <a:lstStyle/>
          <a:p>
            <a:r>
              <a:rPr lang="fr-FR" dirty="0"/>
              <a:t>De plus en plus fréquentes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 Perpignan mais aussi en Espagne, au Portugal, en Australie,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Des expérience innovantes  avec des groupes de pairs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L’expérience du Road Trip  en Bourgogne Franche Comté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05C09B-7C2F-4672-9F1D-585BE8C4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294E-4D4B-0A49-827E-3CC6BE4C2122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E5EB6E-F793-4CD0-A821-85708F94A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90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Du test VHC au traitement en une session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235605" y="6524626"/>
            <a:ext cx="34371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/>
            <a:r>
              <a:rPr lang="fr-FR" sz="1200" i="1" dirty="0">
                <a:latin typeface="Calibri" pitchFamily="34" charset="0"/>
              </a:rPr>
              <a:t>Rémy AJ, Perpignan, AASLD 2020, Abs. 939 actualisé</a:t>
            </a:r>
          </a:p>
        </p:txBody>
      </p:sp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1919536" y="5465903"/>
            <a:ext cx="86405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buClr>
                <a:srgbClr val="CC0000"/>
              </a:buClr>
              <a:buFont typeface="Wingdings" pitchFamily="2" charset="2"/>
              <a:buChar char="è"/>
            </a:pPr>
            <a:r>
              <a:rPr lang="fr-FR" sz="2000" b="1" dirty="0">
                <a:latin typeface="Calibri" pitchFamily="34" charset="0"/>
                <a:sym typeface="Wingdings" pitchFamily="2" charset="2"/>
              </a:rPr>
              <a:t>D’octobre 2019 à septembre 2020, 512 patients avec un ATCD d’usage </a:t>
            </a:r>
            <a:br>
              <a:rPr lang="fr-FR" sz="2000" b="1" dirty="0">
                <a:latin typeface="Calibri" pitchFamily="34" charset="0"/>
                <a:sym typeface="Wingdings" pitchFamily="2" charset="2"/>
              </a:rPr>
            </a:br>
            <a:r>
              <a:rPr lang="fr-FR" sz="2000" b="1" dirty="0">
                <a:latin typeface="Calibri" pitchFamily="34" charset="0"/>
                <a:sym typeface="Wingdings" pitchFamily="2" charset="2"/>
              </a:rPr>
              <a:t>de drogues ont été dépistés. 99 étaient anti-VHC+, 33 (33 %) étaient </a:t>
            </a:r>
            <a:br>
              <a:rPr lang="fr-FR" sz="2000" b="1" dirty="0">
                <a:latin typeface="Calibri" pitchFamily="34" charset="0"/>
                <a:sym typeface="Wingdings" pitchFamily="2" charset="2"/>
              </a:rPr>
            </a:br>
            <a:r>
              <a:rPr lang="fr-FR" sz="2000" b="1" dirty="0">
                <a:latin typeface="Calibri" pitchFamily="34" charset="0"/>
                <a:sym typeface="Wingdings" pitchFamily="2" charset="2"/>
              </a:rPr>
              <a:t>ARN VHC+ et 32 traitements par AVD étaient débutés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D1ACC0-7794-4C4F-A8DF-F39435499C72}"/>
              </a:ext>
            </a:extLst>
          </p:cNvPr>
          <p:cNvSpPr txBox="1"/>
          <p:nvPr/>
        </p:nvSpPr>
        <p:spPr>
          <a:xfrm>
            <a:off x="3846443" y="1196752"/>
            <a:ext cx="4499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C0000"/>
                </a:solidFill>
                <a:latin typeface="Calibri" panose="020F0502020204030204" pitchFamily="34" charset="0"/>
              </a:rPr>
              <a:t>Parcours du patient avec l’équipe mobile</a:t>
            </a:r>
          </a:p>
        </p:txBody>
      </p:sp>
      <p:sp>
        <p:nvSpPr>
          <p:cNvPr id="12" name="Rectangle à coins arrondis 1">
            <a:extLst>
              <a:ext uri="{FF2B5EF4-FFF2-40B4-BE49-F238E27FC236}">
                <a16:creationId xmlns:a16="http://schemas.microsoft.com/office/drawing/2014/main" id="{2EFEE12B-5289-4564-88C1-8E78B49FBC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44527" y="2387298"/>
            <a:ext cx="3894798" cy="26730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>
                <a:latin typeface="Calibri" panose="020F0502020204030204" pitchFamily="34" charset="0"/>
              </a:rPr>
              <a:t>Charge virale en temps réel par CEPHEID</a:t>
            </a:r>
            <a:r>
              <a:rPr lang="fr-FR" baseline="30000" dirty="0">
                <a:latin typeface="Calibri" panose="020F0502020204030204" pitchFamily="34" charset="0"/>
              </a:rPr>
              <a:t>R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Xpert</a:t>
            </a:r>
            <a:r>
              <a:rPr lang="fr-FR" dirty="0">
                <a:latin typeface="Calibri" panose="020F0502020204030204" pitchFamily="34" charset="0"/>
              </a:rPr>
              <a:t> HCV viral </a:t>
            </a:r>
            <a:r>
              <a:rPr lang="fr-FR" dirty="0" err="1">
                <a:latin typeface="Calibri" panose="020F0502020204030204" pitchFamily="34" charset="0"/>
              </a:rPr>
              <a:t>load</a:t>
            </a:r>
            <a:endParaRPr lang="fr-FR" dirty="0"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dirty="0">
                <a:latin typeface="Calibri" panose="020F0502020204030204" pitchFamily="34" charset="0"/>
              </a:rPr>
              <a:t>Evaluation par Fibroscan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latin typeface="Calibri" panose="020F0502020204030204" pitchFamily="34" charset="0"/>
              </a:rPr>
              <a:t>Evaluation sociale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latin typeface="Calibri" panose="020F0502020204030204" pitchFamily="34" charset="0"/>
              </a:rPr>
              <a:t>Education thérapeutique</a:t>
            </a:r>
          </a:p>
          <a:p>
            <a:pPr algn="ctr">
              <a:spcAft>
                <a:spcPts val="600"/>
              </a:spcAft>
            </a:pPr>
            <a:r>
              <a:rPr lang="fr-FR" dirty="0">
                <a:latin typeface="Calibri" panose="020F0502020204030204" pitchFamily="34" charset="0"/>
              </a:rPr>
              <a:t>Atelier de groupe</a:t>
            </a:r>
          </a:p>
          <a:p>
            <a:pPr algn="ctr"/>
            <a:r>
              <a:rPr lang="fr-FR" b="1" dirty="0">
                <a:latin typeface="Calibri" panose="020F0502020204030204" pitchFamily="34" charset="0"/>
              </a:rPr>
              <a:t>Traitement 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CE704C20-E23A-44EE-BA8C-71003C5A663B}"/>
              </a:ext>
            </a:extLst>
          </p:cNvPr>
          <p:cNvSpPr txBox="1">
            <a:spLocks/>
          </p:cNvSpPr>
          <p:nvPr/>
        </p:nvSpPr>
        <p:spPr bwMode="auto">
          <a:xfrm>
            <a:off x="1752601" y="2097591"/>
            <a:ext cx="3767335" cy="129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1pPr>
            <a:lvl2pPr marL="714375" indent="-2651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2pPr>
            <a:lvl3pPr marL="1160463" indent="-25717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3pPr>
            <a:lvl4pPr marL="1524000" indent="-1762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fr-FR" kern="0" dirty="0"/>
              <a:t>Les patients VHC+ sont sélectionnés 1-2 semaines avant la session test-traitement</a:t>
            </a:r>
            <a:br>
              <a:rPr lang="fr-FR" kern="0" dirty="0"/>
            </a:br>
            <a:endParaRPr lang="fr-FR" kern="0" dirty="0"/>
          </a:p>
          <a:p>
            <a:r>
              <a:rPr lang="fr-FR" kern="0" dirty="0"/>
              <a:t>2 sessions par semaine </a:t>
            </a:r>
            <a:br>
              <a:rPr lang="fr-FR" kern="0" dirty="0"/>
            </a:br>
            <a:r>
              <a:rPr lang="fr-FR" kern="0" dirty="0"/>
              <a:t>de 8H00-14H30</a:t>
            </a:r>
            <a:br>
              <a:rPr lang="fr-FR" kern="0" dirty="0"/>
            </a:br>
            <a:endParaRPr lang="fr-FR" kern="0" dirty="0"/>
          </a:p>
        </p:txBody>
      </p:sp>
      <p:sp>
        <p:nvSpPr>
          <p:cNvPr id="17" name="Flèche vers le bas 3">
            <a:extLst>
              <a:ext uri="{FF2B5EF4-FFF2-40B4-BE49-F238E27FC236}">
                <a16:creationId xmlns:a16="http://schemas.microsoft.com/office/drawing/2014/main" id="{8554CB15-3F8B-4E3A-874C-91581D4957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49361" y="3167529"/>
            <a:ext cx="555625" cy="1222585"/>
          </a:xfrm>
          <a:prstGeom prst="downArrow">
            <a:avLst>
              <a:gd name="adj1" fmla="val 50444"/>
              <a:gd name="adj2" fmla="val 73318"/>
            </a:avLst>
          </a:prstGeom>
          <a:solidFill>
            <a:srgbClr val="0070C0"/>
          </a:solidFill>
          <a:ln>
            <a:noFill/>
          </a:ln>
        </p:spPr>
        <p:txBody>
          <a:bodyPr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r-FR" altLang="fr-FR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4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B92A9-3E63-44CB-899A-91E58CFE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FACF92-12B5-4ED2-BB6A-FA690CE2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13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64AF60-AE23-4D8F-9A59-F150E410DC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1" y="-1"/>
            <a:ext cx="6843562" cy="69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9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5F17A-198E-4944-81CD-AA328727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extérieur, route, camion, bâtiment&#10;&#10;Description générée automatiquement">
            <a:extLst>
              <a:ext uri="{FF2B5EF4-FFF2-40B4-BE49-F238E27FC236}">
                <a16:creationId xmlns:a16="http://schemas.microsoft.com/office/drawing/2014/main" id="{65E8A5BB-9D35-49F6-8603-5E4D42069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" y="0"/>
            <a:ext cx="9485841" cy="6858000"/>
          </a:xfrm>
        </p:spPr>
      </p:pic>
    </p:spTree>
    <p:extLst>
      <p:ext uri="{BB962C8B-B14F-4D97-AF65-F5344CB8AC3E}">
        <p14:creationId xmlns:p14="http://schemas.microsoft.com/office/powerpoint/2010/main" val="499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6B594-FC9B-4484-ABB5-445AA39E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ROAD TRIP  BFC 2019 (poster AFEF 2020)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BCD5BB-3120-4922-84F7-089DFC12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15</a:t>
            </a:fld>
            <a:endParaRPr lang="fr-FR"/>
          </a:p>
        </p:txBody>
      </p:sp>
      <p:pic>
        <p:nvPicPr>
          <p:cNvPr id="2050" name="Picture 2" descr="Aperçu de l’image">
            <a:extLst>
              <a:ext uri="{FF2B5EF4-FFF2-40B4-BE49-F238E27FC236}">
                <a16:creationId xmlns:a16="http://schemas.microsoft.com/office/drawing/2014/main" id="{57095293-2130-4382-BFAB-A056A3634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4" y="1229360"/>
            <a:ext cx="11235267" cy="54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9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1041A-35CC-4DFE-87FE-66C4496E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85" y="328084"/>
            <a:ext cx="11235267" cy="1423714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Un nouveau concept : la pêche à la mouche…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A vous de jouer…moins on pense au VHC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plus il faut le chercher</a:t>
            </a:r>
          </a:p>
        </p:txBody>
      </p:sp>
      <p:pic>
        <p:nvPicPr>
          <p:cNvPr id="5" name="Espace réservé du contenu 4" descr="Une image contenant arbre, animal&#10;&#10;Description générée automatiquement">
            <a:extLst>
              <a:ext uri="{FF2B5EF4-FFF2-40B4-BE49-F238E27FC236}">
                <a16:creationId xmlns:a16="http://schemas.microsoft.com/office/drawing/2014/main" id="{0E56D50C-69B2-44FC-BCF1-52A154B2A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1996281"/>
            <a:ext cx="7134225" cy="4010025"/>
          </a:xfrm>
        </p:spPr>
      </p:pic>
    </p:spTree>
    <p:extLst>
      <p:ext uri="{BB962C8B-B14F-4D97-AF65-F5344CB8AC3E}">
        <p14:creationId xmlns:p14="http://schemas.microsoft.com/office/powerpoint/2010/main" val="212031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88DDA-56CE-4E49-A195-3B73B96D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Politiques de réduction des risques selon les pays (4)</a:t>
            </a:r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37C393F2-AD94-49E9-A870-2B4AF60E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537325"/>
            <a:ext cx="3048000" cy="165100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000000"/>
                </a:solidFill>
                <a:latin typeface="Arial" charset="0"/>
                <a:cs typeface="Arial" charset="0"/>
              </a:rPr>
              <a:t>Verster A, OMS, INHSU 2018, Com orale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5C8AFB9F-E82E-4A39-A172-5087B990EC37}"/>
              </a:ext>
            </a:extLst>
          </p:cNvPr>
          <p:cNvSpPr txBox="1">
            <a:spLocks/>
          </p:cNvSpPr>
          <p:nvPr/>
        </p:nvSpPr>
        <p:spPr>
          <a:xfrm>
            <a:off x="8261320" y="6025992"/>
            <a:ext cx="1644681" cy="24622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Larney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 S, Lancet Glob Health 2017;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Published Online October 23, 2017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E156099B-D1F6-4D8E-94AB-597F18FF5608}"/>
              </a:ext>
            </a:extLst>
          </p:cNvPr>
          <p:cNvSpPr/>
          <p:nvPr/>
        </p:nvSpPr>
        <p:spPr>
          <a:xfrm>
            <a:off x="2179145" y="5829534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8F9007C1-0F5D-4F7F-8775-15909AD4D9F2}"/>
              </a:ext>
            </a:extLst>
          </p:cNvPr>
          <p:cNvSpPr/>
          <p:nvPr/>
        </p:nvSpPr>
        <p:spPr>
          <a:xfrm>
            <a:off x="2223104" y="2214378"/>
            <a:ext cx="0" cy="4059114"/>
          </a:xfrm>
          <a:custGeom>
            <a:avLst/>
            <a:gdLst/>
            <a:ahLst/>
            <a:cxnLst/>
            <a:rect l="l" t="t" r="r" b="b"/>
            <a:pathLst>
              <a:path h="3688079">
                <a:moveTo>
                  <a:pt x="0" y="0"/>
                </a:moveTo>
                <a:lnTo>
                  <a:pt x="0" y="368809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44D48D2D-FB02-4062-9DBC-D759E6385918}"/>
              </a:ext>
            </a:extLst>
          </p:cNvPr>
          <p:cNvSpPr/>
          <p:nvPr/>
        </p:nvSpPr>
        <p:spPr>
          <a:xfrm>
            <a:off x="5056965" y="2222172"/>
            <a:ext cx="6989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8890">
            <a:solidFill>
              <a:srgbClr val="4E6B7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646A0EA-EFC9-42B7-A0F4-E59021BF3F2A}"/>
              </a:ext>
            </a:extLst>
          </p:cNvPr>
          <p:cNvSpPr/>
          <p:nvPr/>
        </p:nvSpPr>
        <p:spPr>
          <a:xfrm>
            <a:off x="5060458" y="2246565"/>
            <a:ext cx="0" cy="4008096"/>
          </a:xfrm>
          <a:custGeom>
            <a:avLst/>
            <a:gdLst/>
            <a:ahLst/>
            <a:cxnLst/>
            <a:rect l="l" t="t" r="r" b="b"/>
            <a:pathLst>
              <a:path h="3641725">
                <a:moveTo>
                  <a:pt x="0" y="0"/>
                </a:moveTo>
                <a:lnTo>
                  <a:pt x="0" y="3641102"/>
                </a:lnTo>
              </a:path>
            </a:pathLst>
          </a:custGeom>
          <a:ln w="6350">
            <a:solidFill>
              <a:srgbClr val="4E6B75"/>
            </a:solidFill>
            <a:prstDash val="dash"/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162EAE11-3D7E-4DA7-9E09-8255C7A1AFC3}"/>
              </a:ext>
            </a:extLst>
          </p:cNvPr>
          <p:cNvSpPr/>
          <p:nvPr/>
        </p:nvSpPr>
        <p:spPr>
          <a:xfrm>
            <a:off x="5056965" y="6268614"/>
            <a:ext cx="6989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8889">
            <a:solidFill>
              <a:srgbClr val="4E6B7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66629D1E-AE7E-4567-92FB-5518212F4D45}"/>
              </a:ext>
            </a:extLst>
          </p:cNvPr>
          <p:cNvSpPr/>
          <p:nvPr/>
        </p:nvSpPr>
        <p:spPr>
          <a:xfrm>
            <a:off x="5477665" y="2222177"/>
            <a:ext cx="6989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8890">
            <a:solidFill>
              <a:srgbClr val="4E6B7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7F16FC2F-5E1C-45AF-AD28-3B416DA026C1}"/>
              </a:ext>
            </a:extLst>
          </p:cNvPr>
          <p:cNvSpPr/>
          <p:nvPr/>
        </p:nvSpPr>
        <p:spPr>
          <a:xfrm>
            <a:off x="5481158" y="2246565"/>
            <a:ext cx="0" cy="4008096"/>
          </a:xfrm>
          <a:custGeom>
            <a:avLst/>
            <a:gdLst/>
            <a:ahLst/>
            <a:cxnLst/>
            <a:rect l="l" t="t" r="r" b="b"/>
            <a:pathLst>
              <a:path h="3641725">
                <a:moveTo>
                  <a:pt x="0" y="0"/>
                </a:moveTo>
                <a:lnTo>
                  <a:pt x="0" y="3641102"/>
                </a:lnTo>
              </a:path>
            </a:pathLst>
          </a:custGeom>
          <a:ln w="6350">
            <a:solidFill>
              <a:srgbClr val="4E6B75"/>
            </a:solidFill>
            <a:prstDash val="dash"/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DACD499D-61DB-4867-9BFB-6D53E81CB4A6}"/>
              </a:ext>
            </a:extLst>
          </p:cNvPr>
          <p:cNvSpPr/>
          <p:nvPr/>
        </p:nvSpPr>
        <p:spPr>
          <a:xfrm>
            <a:off x="5477665" y="6268614"/>
            <a:ext cx="6989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8889">
            <a:solidFill>
              <a:srgbClr val="4E6B7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3FAEBA93-56E0-4E19-B2C2-8309645E04D2}"/>
              </a:ext>
            </a:extLst>
          </p:cNvPr>
          <p:cNvSpPr/>
          <p:nvPr/>
        </p:nvSpPr>
        <p:spPr>
          <a:xfrm>
            <a:off x="2225214" y="3171579"/>
            <a:ext cx="5107442" cy="0"/>
          </a:xfrm>
          <a:custGeom>
            <a:avLst/>
            <a:gdLst/>
            <a:ahLst/>
            <a:cxnLst/>
            <a:rect l="l" t="t" r="r" b="b"/>
            <a:pathLst>
              <a:path w="4640580">
                <a:moveTo>
                  <a:pt x="0" y="0"/>
                </a:moveTo>
                <a:lnTo>
                  <a:pt x="4640454" y="0"/>
                </a:lnTo>
              </a:path>
            </a:pathLst>
          </a:custGeom>
          <a:ln w="6355">
            <a:solidFill>
              <a:srgbClr val="4E6B7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24DA1C1E-3FED-4814-99A7-6F665C1A82CE}"/>
              </a:ext>
            </a:extLst>
          </p:cNvPr>
          <p:cNvSpPr/>
          <p:nvPr/>
        </p:nvSpPr>
        <p:spPr>
          <a:xfrm>
            <a:off x="2231840" y="2817448"/>
            <a:ext cx="5107442" cy="0"/>
          </a:xfrm>
          <a:custGeom>
            <a:avLst/>
            <a:gdLst/>
            <a:ahLst/>
            <a:cxnLst/>
            <a:rect l="l" t="t" r="r" b="b"/>
            <a:pathLst>
              <a:path w="4640580">
                <a:moveTo>
                  <a:pt x="0" y="0"/>
                </a:moveTo>
                <a:lnTo>
                  <a:pt x="4640451" y="0"/>
                </a:lnTo>
              </a:path>
            </a:pathLst>
          </a:custGeom>
          <a:ln w="6356">
            <a:solidFill>
              <a:srgbClr val="4E6B7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E440B2B6-5544-45AF-9665-E1A13294F11C}"/>
              </a:ext>
            </a:extLst>
          </p:cNvPr>
          <p:cNvSpPr txBox="1"/>
          <p:nvPr/>
        </p:nvSpPr>
        <p:spPr>
          <a:xfrm>
            <a:off x="2231339" y="6310938"/>
            <a:ext cx="111122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0·2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42913F48-2502-461B-B55D-0E1A59EC977B}"/>
              </a:ext>
            </a:extLst>
          </p:cNvPr>
          <p:cNvSpPr/>
          <p:nvPr/>
        </p:nvSpPr>
        <p:spPr>
          <a:xfrm>
            <a:off x="2838411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C0F7057A-3260-46CF-B4D0-E7594646661C}"/>
              </a:ext>
            </a:extLst>
          </p:cNvPr>
          <p:cNvSpPr/>
          <p:nvPr/>
        </p:nvSpPr>
        <p:spPr>
          <a:xfrm>
            <a:off x="2289578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B10A1A8C-5A70-4FC1-B7C0-5CDD666D6DFF}"/>
              </a:ext>
            </a:extLst>
          </p:cNvPr>
          <p:cNvSpPr txBox="1"/>
          <p:nvPr/>
        </p:nvSpPr>
        <p:spPr>
          <a:xfrm>
            <a:off x="2783797" y="6311733"/>
            <a:ext cx="111122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0·5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39A81B29-BF62-41A0-84CD-9AED8D7C14F2}"/>
              </a:ext>
            </a:extLst>
          </p:cNvPr>
          <p:cNvSpPr/>
          <p:nvPr/>
        </p:nvSpPr>
        <p:spPr>
          <a:xfrm>
            <a:off x="3259519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4139C62B-C982-487A-AF9C-38666700A86B}"/>
              </a:ext>
            </a:extLst>
          </p:cNvPr>
          <p:cNvSpPr txBox="1"/>
          <p:nvPr/>
        </p:nvSpPr>
        <p:spPr>
          <a:xfrm>
            <a:off x="3239797" y="6311733"/>
            <a:ext cx="41234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4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F06ED0A9-76AB-4663-ACD5-AF62AB0E47D2}"/>
              </a:ext>
            </a:extLst>
          </p:cNvPr>
          <p:cNvSpPr/>
          <p:nvPr/>
        </p:nvSpPr>
        <p:spPr>
          <a:xfrm>
            <a:off x="3680624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3452094F-27CB-4EF5-94E2-3E3E9768EE44}"/>
              </a:ext>
            </a:extLst>
          </p:cNvPr>
          <p:cNvSpPr txBox="1"/>
          <p:nvPr/>
        </p:nvSpPr>
        <p:spPr>
          <a:xfrm>
            <a:off x="3659490" y="6311733"/>
            <a:ext cx="44030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8">
            <a:extLst>
              <a:ext uri="{FF2B5EF4-FFF2-40B4-BE49-F238E27FC236}">
                <a16:creationId xmlns:a16="http://schemas.microsoft.com/office/drawing/2014/main" id="{BD264432-6F5F-4EEF-8110-F9FB3C85E830}"/>
              </a:ext>
            </a:extLst>
          </p:cNvPr>
          <p:cNvSpPr/>
          <p:nvPr/>
        </p:nvSpPr>
        <p:spPr>
          <a:xfrm>
            <a:off x="4224286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6DFE6659-2372-417C-91CF-665F19928474}"/>
              </a:ext>
            </a:extLst>
          </p:cNvPr>
          <p:cNvSpPr/>
          <p:nvPr/>
        </p:nvSpPr>
        <p:spPr>
          <a:xfrm>
            <a:off x="4644958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7" name="object 30">
            <a:extLst>
              <a:ext uri="{FF2B5EF4-FFF2-40B4-BE49-F238E27FC236}">
                <a16:creationId xmlns:a16="http://schemas.microsoft.com/office/drawing/2014/main" id="{4DD140AC-9137-44A4-AC07-CC1B8E35609B}"/>
              </a:ext>
            </a:extLst>
          </p:cNvPr>
          <p:cNvSpPr/>
          <p:nvPr/>
        </p:nvSpPr>
        <p:spPr>
          <a:xfrm>
            <a:off x="5062066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BA7E2455-1FB9-4011-A62F-3926BF68CCC0}"/>
              </a:ext>
            </a:extLst>
          </p:cNvPr>
          <p:cNvSpPr/>
          <p:nvPr/>
        </p:nvSpPr>
        <p:spPr>
          <a:xfrm>
            <a:off x="5609724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9" name="object 32">
            <a:extLst>
              <a:ext uri="{FF2B5EF4-FFF2-40B4-BE49-F238E27FC236}">
                <a16:creationId xmlns:a16="http://schemas.microsoft.com/office/drawing/2014/main" id="{A807B5A3-6F81-44F6-9BDD-86EDCD3012EC}"/>
              </a:ext>
            </a:extLst>
          </p:cNvPr>
          <p:cNvSpPr/>
          <p:nvPr/>
        </p:nvSpPr>
        <p:spPr>
          <a:xfrm>
            <a:off x="6030411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0" name="object 33">
            <a:extLst>
              <a:ext uri="{FF2B5EF4-FFF2-40B4-BE49-F238E27FC236}">
                <a16:creationId xmlns:a16="http://schemas.microsoft.com/office/drawing/2014/main" id="{6F9A00BB-F399-4B3C-B604-F61C43A35838}"/>
              </a:ext>
            </a:extLst>
          </p:cNvPr>
          <p:cNvSpPr/>
          <p:nvPr/>
        </p:nvSpPr>
        <p:spPr>
          <a:xfrm>
            <a:off x="6447519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1" name="object 34">
            <a:extLst>
              <a:ext uri="{FF2B5EF4-FFF2-40B4-BE49-F238E27FC236}">
                <a16:creationId xmlns:a16="http://schemas.microsoft.com/office/drawing/2014/main" id="{F90DE19D-163A-40E5-AFE8-CBFE68713EF0}"/>
              </a:ext>
            </a:extLst>
          </p:cNvPr>
          <p:cNvSpPr/>
          <p:nvPr/>
        </p:nvSpPr>
        <p:spPr>
          <a:xfrm>
            <a:off x="6995164" y="6270906"/>
            <a:ext cx="0" cy="44729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246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id="{96338E75-1D30-4849-9AC7-C8C05C36C2CD}"/>
              </a:ext>
            </a:extLst>
          </p:cNvPr>
          <p:cNvSpPr txBox="1"/>
          <p:nvPr/>
        </p:nvSpPr>
        <p:spPr>
          <a:xfrm>
            <a:off x="3738610" y="6328666"/>
            <a:ext cx="202395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 algn="ctr">
              <a:tabLst>
                <a:tab pos="492125" algn="l"/>
                <a:tab pos="869950" algn="l"/>
              </a:tabLst>
              <a:defRPr/>
            </a:pPr>
            <a:r>
              <a:rPr sz="900" b="1" spc="-20" dirty="0">
                <a:solidFill>
                  <a:srgbClr val="231F20"/>
                </a:solidFill>
                <a:latin typeface="Calibri"/>
                <a:cs typeface="Calibri"/>
              </a:rPr>
              <a:t>5	10	</a:t>
            </a:r>
            <a:r>
              <a:rPr sz="900" b="1" spc="-10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endParaRPr sz="9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6">
            <a:extLst>
              <a:ext uri="{FF2B5EF4-FFF2-40B4-BE49-F238E27FC236}">
                <a16:creationId xmlns:a16="http://schemas.microsoft.com/office/drawing/2014/main" id="{5D1B4961-92C4-41AC-84B4-BF07F6A07997}"/>
              </a:ext>
            </a:extLst>
          </p:cNvPr>
          <p:cNvSpPr txBox="1"/>
          <p:nvPr/>
        </p:nvSpPr>
        <p:spPr>
          <a:xfrm>
            <a:off x="5565067" y="6311733"/>
            <a:ext cx="91554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7">
            <a:extLst>
              <a:ext uri="{FF2B5EF4-FFF2-40B4-BE49-F238E27FC236}">
                <a16:creationId xmlns:a16="http://schemas.microsoft.com/office/drawing/2014/main" id="{0AE6AFB4-1822-4BF1-BDBA-8D3125BEB9F5}"/>
              </a:ext>
            </a:extLst>
          </p:cNvPr>
          <p:cNvSpPr txBox="1"/>
          <p:nvPr/>
        </p:nvSpPr>
        <p:spPr>
          <a:xfrm>
            <a:off x="5963710" y="6311733"/>
            <a:ext cx="135582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8">
            <a:extLst>
              <a:ext uri="{FF2B5EF4-FFF2-40B4-BE49-F238E27FC236}">
                <a16:creationId xmlns:a16="http://schemas.microsoft.com/office/drawing/2014/main" id="{7D66D464-5606-40EA-955A-E928B6FDA8CF}"/>
              </a:ext>
            </a:extLst>
          </p:cNvPr>
          <p:cNvSpPr txBox="1"/>
          <p:nvPr/>
        </p:nvSpPr>
        <p:spPr>
          <a:xfrm>
            <a:off x="6379422" y="6311733"/>
            <a:ext cx="138379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5" dirty="0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39">
            <a:extLst>
              <a:ext uri="{FF2B5EF4-FFF2-40B4-BE49-F238E27FC236}">
                <a16:creationId xmlns:a16="http://schemas.microsoft.com/office/drawing/2014/main" id="{1712A36E-E61F-4BBE-A284-40E269A20158}"/>
              </a:ext>
            </a:extLst>
          </p:cNvPr>
          <p:cNvSpPr txBox="1"/>
          <p:nvPr/>
        </p:nvSpPr>
        <p:spPr>
          <a:xfrm>
            <a:off x="6927024" y="6311733"/>
            <a:ext cx="138379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5" dirty="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40">
            <a:extLst>
              <a:ext uri="{FF2B5EF4-FFF2-40B4-BE49-F238E27FC236}">
                <a16:creationId xmlns:a16="http://schemas.microsoft.com/office/drawing/2014/main" id="{D1783C19-7FFB-405F-9562-CCDDE4E2195D}"/>
              </a:ext>
            </a:extLst>
          </p:cNvPr>
          <p:cNvSpPr txBox="1"/>
          <p:nvPr/>
        </p:nvSpPr>
        <p:spPr>
          <a:xfrm>
            <a:off x="1775521" y="2771901"/>
            <a:ext cx="138499" cy="2918267"/>
          </a:xfrm>
          <a:prstGeom prst="rect">
            <a:avLst/>
          </a:prstGeom>
        </p:spPr>
        <p:txBody>
          <a:bodyPr vert="vert270" wrap="square" lIns="0" tIns="0" rIns="0" bIns="0" rtlCol="0" anchor="ctr">
            <a:spAutoFit/>
          </a:bodyPr>
          <a:lstStyle/>
          <a:p>
            <a:pPr marL="12700" algn="ctr">
              <a:defRPr/>
            </a:pPr>
            <a:r>
              <a:rPr lang="fr-FR" sz="900" b="1" dirty="0">
                <a:solidFill>
                  <a:srgbClr val="231F20"/>
                </a:solidFill>
                <a:latin typeface="Calibri"/>
                <a:cs typeface="Calibri"/>
              </a:rPr>
              <a:t>Nombre de kits d'injection distribués par UDI par an</a:t>
            </a:r>
            <a:endParaRPr sz="9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41">
            <a:extLst>
              <a:ext uri="{FF2B5EF4-FFF2-40B4-BE49-F238E27FC236}">
                <a16:creationId xmlns:a16="http://schemas.microsoft.com/office/drawing/2014/main" id="{570C7EB5-6EF3-4385-8C68-5087AD68845D}"/>
              </a:ext>
            </a:extLst>
          </p:cNvPr>
          <p:cNvSpPr/>
          <p:nvPr/>
        </p:nvSpPr>
        <p:spPr>
          <a:xfrm>
            <a:off x="2219049" y="6271760"/>
            <a:ext cx="5115828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46477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9" name="object 42">
            <a:extLst>
              <a:ext uri="{FF2B5EF4-FFF2-40B4-BE49-F238E27FC236}">
                <a16:creationId xmlns:a16="http://schemas.microsoft.com/office/drawing/2014/main" id="{E3469CBB-D13C-4B9D-A5AE-A89EE74036CB}"/>
              </a:ext>
            </a:extLst>
          </p:cNvPr>
          <p:cNvSpPr txBox="1"/>
          <p:nvPr/>
        </p:nvSpPr>
        <p:spPr>
          <a:xfrm>
            <a:off x="2031135" y="5781505"/>
            <a:ext cx="111122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0·5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object 43">
            <a:extLst>
              <a:ext uri="{FF2B5EF4-FFF2-40B4-BE49-F238E27FC236}">
                <a16:creationId xmlns:a16="http://schemas.microsoft.com/office/drawing/2014/main" id="{319B5832-40B5-4BD4-B06B-52C8ED56D6DD}"/>
              </a:ext>
            </a:extLst>
          </p:cNvPr>
          <p:cNvSpPr/>
          <p:nvPr/>
        </p:nvSpPr>
        <p:spPr>
          <a:xfrm>
            <a:off x="2179145" y="5481769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1" name="object 44">
            <a:extLst>
              <a:ext uri="{FF2B5EF4-FFF2-40B4-BE49-F238E27FC236}">
                <a16:creationId xmlns:a16="http://schemas.microsoft.com/office/drawing/2014/main" id="{E075B29E-CDDE-49E2-8E40-1B2C2302832B}"/>
              </a:ext>
            </a:extLst>
          </p:cNvPr>
          <p:cNvSpPr txBox="1"/>
          <p:nvPr/>
        </p:nvSpPr>
        <p:spPr>
          <a:xfrm>
            <a:off x="2101023" y="5433741"/>
            <a:ext cx="41234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4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object 45">
            <a:extLst>
              <a:ext uri="{FF2B5EF4-FFF2-40B4-BE49-F238E27FC236}">
                <a16:creationId xmlns:a16="http://schemas.microsoft.com/office/drawing/2014/main" id="{CA78C0DC-CA0A-4CDB-A409-38EB84F79E6B}"/>
              </a:ext>
            </a:extLst>
          </p:cNvPr>
          <p:cNvSpPr/>
          <p:nvPr/>
        </p:nvSpPr>
        <p:spPr>
          <a:xfrm>
            <a:off x="2179145" y="5134005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3" name="object 46">
            <a:extLst>
              <a:ext uri="{FF2B5EF4-FFF2-40B4-BE49-F238E27FC236}">
                <a16:creationId xmlns:a16="http://schemas.microsoft.com/office/drawing/2014/main" id="{6E97A3E8-D914-4515-AD26-511561D7319D}"/>
              </a:ext>
            </a:extLst>
          </p:cNvPr>
          <p:cNvSpPr txBox="1"/>
          <p:nvPr/>
        </p:nvSpPr>
        <p:spPr>
          <a:xfrm>
            <a:off x="2098227" y="5085963"/>
            <a:ext cx="44030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7">
            <a:extLst>
              <a:ext uri="{FF2B5EF4-FFF2-40B4-BE49-F238E27FC236}">
                <a16:creationId xmlns:a16="http://schemas.microsoft.com/office/drawing/2014/main" id="{FB46ECD3-484B-46B0-938D-F54814675F0C}"/>
              </a:ext>
            </a:extLst>
          </p:cNvPr>
          <p:cNvSpPr/>
          <p:nvPr/>
        </p:nvSpPr>
        <p:spPr>
          <a:xfrm>
            <a:off x="2179145" y="4320686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5" name="object 48">
            <a:extLst>
              <a:ext uri="{FF2B5EF4-FFF2-40B4-BE49-F238E27FC236}">
                <a16:creationId xmlns:a16="http://schemas.microsoft.com/office/drawing/2014/main" id="{7FE506A6-C60D-4D63-8ADA-3D80203638AD}"/>
              </a:ext>
            </a:extLst>
          </p:cNvPr>
          <p:cNvSpPr txBox="1"/>
          <p:nvPr/>
        </p:nvSpPr>
        <p:spPr>
          <a:xfrm>
            <a:off x="2053499" y="4272644"/>
            <a:ext cx="88758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object 49">
            <a:extLst>
              <a:ext uri="{FF2B5EF4-FFF2-40B4-BE49-F238E27FC236}">
                <a16:creationId xmlns:a16="http://schemas.microsoft.com/office/drawing/2014/main" id="{2DFF7885-C399-4CB2-911D-5195912E154C}"/>
              </a:ext>
            </a:extLst>
          </p:cNvPr>
          <p:cNvSpPr/>
          <p:nvPr/>
        </p:nvSpPr>
        <p:spPr>
          <a:xfrm>
            <a:off x="2179145" y="4668451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7" name="object 50">
            <a:extLst>
              <a:ext uri="{FF2B5EF4-FFF2-40B4-BE49-F238E27FC236}">
                <a16:creationId xmlns:a16="http://schemas.microsoft.com/office/drawing/2014/main" id="{781C2D30-8503-4130-9898-9BEB9EB738FF}"/>
              </a:ext>
            </a:extLst>
          </p:cNvPr>
          <p:cNvSpPr txBox="1"/>
          <p:nvPr/>
        </p:nvSpPr>
        <p:spPr>
          <a:xfrm>
            <a:off x="2097529" y="4620408"/>
            <a:ext cx="44729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51">
            <a:extLst>
              <a:ext uri="{FF2B5EF4-FFF2-40B4-BE49-F238E27FC236}">
                <a16:creationId xmlns:a16="http://schemas.microsoft.com/office/drawing/2014/main" id="{DA7D214C-0E2A-49AD-8744-0400DFC0912C}"/>
              </a:ext>
            </a:extLst>
          </p:cNvPr>
          <p:cNvSpPr/>
          <p:nvPr/>
        </p:nvSpPr>
        <p:spPr>
          <a:xfrm>
            <a:off x="2179145" y="3972782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9" name="object 52">
            <a:extLst>
              <a:ext uri="{FF2B5EF4-FFF2-40B4-BE49-F238E27FC236}">
                <a16:creationId xmlns:a16="http://schemas.microsoft.com/office/drawing/2014/main" id="{DD4571E5-DBC7-4FB0-BF03-37FAB7695521}"/>
              </a:ext>
            </a:extLst>
          </p:cNvPr>
          <p:cNvSpPr txBox="1"/>
          <p:nvPr/>
        </p:nvSpPr>
        <p:spPr>
          <a:xfrm>
            <a:off x="2050703" y="3924754"/>
            <a:ext cx="91554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20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0" name="object 53">
            <a:extLst>
              <a:ext uri="{FF2B5EF4-FFF2-40B4-BE49-F238E27FC236}">
                <a16:creationId xmlns:a16="http://schemas.microsoft.com/office/drawing/2014/main" id="{A219BE86-5954-4A82-A9E0-3CA33A0292E7}"/>
              </a:ext>
            </a:extLst>
          </p:cNvPr>
          <p:cNvSpPr/>
          <p:nvPr/>
        </p:nvSpPr>
        <p:spPr>
          <a:xfrm>
            <a:off x="2179145" y="3512973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1" name="object 54">
            <a:extLst>
              <a:ext uri="{FF2B5EF4-FFF2-40B4-BE49-F238E27FC236}">
                <a16:creationId xmlns:a16="http://schemas.microsoft.com/office/drawing/2014/main" id="{EFB88D90-616A-44F1-A3F8-28BEA95A3ACB}"/>
              </a:ext>
            </a:extLst>
          </p:cNvPr>
          <p:cNvSpPr txBox="1"/>
          <p:nvPr/>
        </p:nvSpPr>
        <p:spPr>
          <a:xfrm>
            <a:off x="2050703" y="3464945"/>
            <a:ext cx="91554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2" name="object 55">
            <a:extLst>
              <a:ext uri="{FF2B5EF4-FFF2-40B4-BE49-F238E27FC236}">
                <a16:creationId xmlns:a16="http://schemas.microsoft.com/office/drawing/2014/main" id="{C17D0D3E-16E1-485D-AC6E-4DDB2652530C}"/>
              </a:ext>
            </a:extLst>
          </p:cNvPr>
          <p:cNvSpPr/>
          <p:nvPr/>
        </p:nvSpPr>
        <p:spPr>
          <a:xfrm>
            <a:off x="2179145" y="3165168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3" name="object 56">
            <a:extLst>
              <a:ext uri="{FF2B5EF4-FFF2-40B4-BE49-F238E27FC236}">
                <a16:creationId xmlns:a16="http://schemas.microsoft.com/office/drawing/2014/main" id="{29BAC74F-3BFB-494B-8AF5-7176081DED46}"/>
              </a:ext>
            </a:extLst>
          </p:cNvPr>
          <p:cNvSpPr txBox="1"/>
          <p:nvPr/>
        </p:nvSpPr>
        <p:spPr>
          <a:xfrm>
            <a:off x="2006675" y="3117136"/>
            <a:ext cx="135582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100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57">
            <a:extLst>
              <a:ext uri="{FF2B5EF4-FFF2-40B4-BE49-F238E27FC236}">
                <a16:creationId xmlns:a16="http://schemas.microsoft.com/office/drawing/2014/main" id="{C2B14CAF-6235-473A-94CC-2239655208A0}"/>
              </a:ext>
            </a:extLst>
          </p:cNvPr>
          <p:cNvSpPr/>
          <p:nvPr/>
        </p:nvSpPr>
        <p:spPr>
          <a:xfrm>
            <a:off x="2179145" y="2817357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5" name="object 58">
            <a:extLst>
              <a:ext uri="{FF2B5EF4-FFF2-40B4-BE49-F238E27FC236}">
                <a16:creationId xmlns:a16="http://schemas.microsoft.com/office/drawing/2014/main" id="{D794BA5F-9E74-4AA9-AB01-A38BDD90D83E}"/>
              </a:ext>
            </a:extLst>
          </p:cNvPr>
          <p:cNvSpPr txBox="1"/>
          <p:nvPr/>
        </p:nvSpPr>
        <p:spPr>
          <a:xfrm>
            <a:off x="2003879" y="2769326"/>
            <a:ext cx="138379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5" dirty="0">
                <a:solidFill>
                  <a:srgbClr val="231F20"/>
                </a:solidFill>
                <a:latin typeface="Calibri"/>
                <a:cs typeface="Calibri"/>
              </a:rPr>
              <a:t>200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6" name="object 59">
            <a:extLst>
              <a:ext uri="{FF2B5EF4-FFF2-40B4-BE49-F238E27FC236}">
                <a16:creationId xmlns:a16="http://schemas.microsoft.com/office/drawing/2014/main" id="{CD2EF858-48D7-4E61-9666-4E6E1C5E2345}"/>
              </a:ext>
            </a:extLst>
          </p:cNvPr>
          <p:cNvSpPr/>
          <p:nvPr/>
        </p:nvSpPr>
        <p:spPr>
          <a:xfrm>
            <a:off x="2179145" y="2357506"/>
            <a:ext cx="44030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5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57" name="object 60">
            <a:extLst>
              <a:ext uri="{FF2B5EF4-FFF2-40B4-BE49-F238E27FC236}">
                <a16:creationId xmlns:a16="http://schemas.microsoft.com/office/drawing/2014/main" id="{5E82CEAB-2B76-4FAE-90B5-91FE0C22FFA1}"/>
              </a:ext>
            </a:extLst>
          </p:cNvPr>
          <p:cNvSpPr txBox="1"/>
          <p:nvPr/>
        </p:nvSpPr>
        <p:spPr>
          <a:xfrm>
            <a:off x="2003879" y="2309474"/>
            <a:ext cx="138379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0"/>
              </a:lnSpc>
              <a:defRPr/>
            </a:pPr>
            <a:r>
              <a:rPr sz="650" spc="-5" dirty="0">
                <a:solidFill>
                  <a:srgbClr val="231F20"/>
                </a:solidFill>
                <a:latin typeface="Calibri"/>
                <a:cs typeface="Calibri"/>
              </a:rPr>
              <a:t>500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8" name="object 61">
            <a:extLst>
              <a:ext uri="{FF2B5EF4-FFF2-40B4-BE49-F238E27FC236}">
                <a16:creationId xmlns:a16="http://schemas.microsoft.com/office/drawing/2014/main" id="{C234A2C3-EA61-4E8A-82E2-3B1D8BD3099A}"/>
              </a:ext>
            </a:extLst>
          </p:cNvPr>
          <p:cNvSpPr txBox="1"/>
          <p:nvPr/>
        </p:nvSpPr>
        <p:spPr>
          <a:xfrm>
            <a:off x="2919374" y="1983194"/>
            <a:ext cx="1395460" cy="1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80"/>
              </a:lnSpc>
              <a:defRPr/>
            </a:pPr>
            <a:r>
              <a:rPr lang="fr-FR" sz="1200" b="1" spc="-15" dirty="0">
                <a:solidFill>
                  <a:srgbClr val="231F20"/>
                </a:solidFill>
                <a:latin typeface="Calibri"/>
                <a:cs typeface="Calibri"/>
              </a:rPr>
              <a:t>Faible accès aux TSO</a:t>
            </a:r>
            <a:endParaRPr sz="12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9" name="object 62">
            <a:extLst>
              <a:ext uri="{FF2B5EF4-FFF2-40B4-BE49-F238E27FC236}">
                <a16:creationId xmlns:a16="http://schemas.microsoft.com/office/drawing/2014/main" id="{5F8A9BDD-1ADF-497C-8D29-A5880B1D62DF}"/>
              </a:ext>
            </a:extLst>
          </p:cNvPr>
          <p:cNvSpPr/>
          <p:nvPr/>
        </p:nvSpPr>
        <p:spPr>
          <a:xfrm>
            <a:off x="7368326" y="2222616"/>
            <a:ext cx="64296" cy="575181"/>
          </a:xfrm>
          <a:custGeom>
            <a:avLst/>
            <a:gdLst/>
            <a:ahLst/>
            <a:cxnLst/>
            <a:rect l="l" t="t" r="r" b="b"/>
            <a:pathLst>
              <a:path w="58420" h="522605">
                <a:moveTo>
                  <a:pt x="0" y="0"/>
                </a:moveTo>
                <a:lnTo>
                  <a:pt x="13432" y="4024"/>
                </a:lnTo>
                <a:lnTo>
                  <a:pt x="22271" y="14424"/>
                </a:lnTo>
                <a:lnTo>
                  <a:pt x="24422" y="182829"/>
                </a:lnTo>
                <a:lnTo>
                  <a:pt x="24860" y="195198"/>
                </a:lnTo>
                <a:lnTo>
                  <a:pt x="39341" y="243755"/>
                </a:lnTo>
                <a:lnTo>
                  <a:pt x="58115" y="264287"/>
                </a:lnTo>
                <a:lnTo>
                  <a:pt x="56527" y="264972"/>
                </a:lnTo>
                <a:lnTo>
                  <a:pt x="32434" y="298348"/>
                </a:lnTo>
                <a:lnTo>
                  <a:pt x="24384" y="499884"/>
                </a:lnTo>
                <a:lnTo>
                  <a:pt x="20361" y="513311"/>
                </a:lnTo>
                <a:lnTo>
                  <a:pt x="9962" y="52215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0" name="object 63">
            <a:extLst>
              <a:ext uri="{FF2B5EF4-FFF2-40B4-BE49-F238E27FC236}">
                <a16:creationId xmlns:a16="http://schemas.microsoft.com/office/drawing/2014/main" id="{CFD06179-7831-4995-A08B-20DDD9E865BD}"/>
              </a:ext>
            </a:extLst>
          </p:cNvPr>
          <p:cNvSpPr/>
          <p:nvPr/>
        </p:nvSpPr>
        <p:spPr>
          <a:xfrm>
            <a:off x="2231839" y="2133828"/>
            <a:ext cx="2806717" cy="64296"/>
          </a:xfrm>
          <a:custGeom>
            <a:avLst/>
            <a:gdLst/>
            <a:ahLst/>
            <a:cxnLst/>
            <a:rect l="l" t="t" r="r" b="b"/>
            <a:pathLst>
              <a:path w="2550160" h="58419">
                <a:moveTo>
                  <a:pt x="0" y="58115"/>
                </a:moveTo>
                <a:lnTo>
                  <a:pt x="4028" y="44687"/>
                </a:lnTo>
                <a:lnTo>
                  <a:pt x="14430" y="35845"/>
                </a:lnTo>
                <a:lnTo>
                  <a:pt x="1199248" y="33680"/>
                </a:lnTo>
                <a:lnTo>
                  <a:pt x="1211619" y="33250"/>
                </a:lnTo>
                <a:lnTo>
                  <a:pt x="1260183" y="18773"/>
                </a:lnTo>
                <a:lnTo>
                  <a:pt x="1280706" y="0"/>
                </a:lnTo>
                <a:lnTo>
                  <a:pt x="1281404" y="1587"/>
                </a:lnTo>
                <a:lnTo>
                  <a:pt x="1314781" y="25686"/>
                </a:lnTo>
                <a:lnTo>
                  <a:pt x="2527846" y="33731"/>
                </a:lnTo>
                <a:lnTo>
                  <a:pt x="2541267" y="37756"/>
                </a:lnTo>
                <a:lnTo>
                  <a:pt x="2550109" y="48158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1" name="object 64">
            <a:extLst>
              <a:ext uri="{FF2B5EF4-FFF2-40B4-BE49-F238E27FC236}">
                <a16:creationId xmlns:a16="http://schemas.microsoft.com/office/drawing/2014/main" id="{02D24784-B177-4C34-B265-3EB23F5DB259}"/>
              </a:ext>
            </a:extLst>
          </p:cNvPr>
          <p:cNvSpPr txBox="1"/>
          <p:nvPr/>
        </p:nvSpPr>
        <p:spPr>
          <a:xfrm>
            <a:off x="6159735" y="1983194"/>
            <a:ext cx="1368151" cy="1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80"/>
              </a:lnSpc>
              <a:defRPr/>
            </a:pPr>
            <a:r>
              <a:rPr lang="fr-FR" sz="1200" b="1" spc="-5" dirty="0">
                <a:solidFill>
                  <a:srgbClr val="231F20"/>
                </a:solidFill>
                <a:latin typeface="Calibri"/>
                <a:cs typeface="Calibri"/>
              </a:rPr>
              <a:t>Accès élevé aux TSO</a:t>
            </a:r>
            <a:endParaRPr sz="12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" name="object 65">
            <a:extLst>
              <a:ext uri="{FF2B5EF4-FFF2-40B4-BE49-F238E27FC236}">
                <a16:creationId xmlns:a16="http://schemas.microsoft.com/office/drawing/2014/main" id="{59CF22B8-69F1-4F05-8793-CA5E56AAAA0D}"/>
              </a:ext>
            </a:extLst>
          </p:cNvPr>
          <p:cNvSpPr/>
          <p:nvPr/>
        </p:nvSpPr>
        <p:spPr>
          <a:xfrm>
            <a:off x="5502139" y="2133833"/>
            <a:ext cx="1838064" cy="64296"/>
          </a:xfrm>
          <a:custGeom>
            <a:avLst/>
            <a:gdLst/>
            <a:ahLst/>
            <a:cxnLst/>
            <a:rect l="l" t="t" r="r" b="b"/>
            <a:pathLst>
              <a:path w="1670050" h="58419">
                <a:moveTo>
                  <a:pt x="0" y="58115"/>
                </a:moveTo>
                <a:lnTo>
                  <a:pt x="4024" y="44682"/>
                </a:lnTo>
                <a:lnTo>
                  <a:pt x="14424" y="35843"/>
                </a:lnTo>
                <a:lnTo>
                  <a:pt x="744601" y="33680"/>
                </a:lnTo>
                <a:lnTo>
                  <a:pt x="756971" y="33246"/>
                </a:lnTo>
                <a:lnTo>
                  <a:pt x="805530" y="18765"/>
                </a:lnTo>
                <a:lnTo>
                  <a:pt x="826058" y="0"/>
                </a:lnTo>
                <a:lnTo>
                  <a:pt x="826744" y="1587"/>
                </a:lnTo>
                <a:lnTo>
                  <a:pt x="860122" y="25675"/>
                </a:lnTo>
                <a:lnTo>
                  <a:pt x="1647317" y="33731"/>
                </a:lnTo>
                <a:lnTo>
                  <a:pt x="1660738" y="37753"/>
                </a:lnTo>
                <a:lnTo>
                  <a:pt x="1669580" y="4815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3" name="object 66">
            <a:extLst>
              <a:ext uri="{FF2B5EF4-FFF2-40B4-BE49-F238E27FC236}">
                <a16:creationId xmlns:a16="http://schemas.microsoft.com/office/drawing/2014/main" id="{29D27EC4-5F74-42FA-B601-20D1ED972694}"/>
              </a:ext>
            </a:extLst>
          </p:cNvPr>
          <p:cNvSpPr txBox="1"/>
          <p:nvPr/>
        </p:nvSpPr>
        <p:spPr>
          <a:xfrm>
            <a:off x="4575557" y="1983194"/>
            <a:ext cx="1397512" cy="1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80"/>
              </a:lnSpc>
              <a:defRPr/>
            </a:pPr>
            <a:r>
              <a:rPr lang="fr-FR" sz="1200" b="1" spc="-30" dirty="0">
                <a:solidFill>
                  <a:srgbClr val="231F20"/>
                </a:solidFill>
                <a:latin typeface="Calibri"/>
                <a:cs typeface="Calibri"/>
              </a:rPr>
              <a:t>Accès modéré aux TSO</a:t>
            </a:r>
            <a:endParaRPr sz="12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4" name="object 67">
            <a:extLst>
              <a:ext uri="{FF2B5EF4-FFF2-40B4-BE49-F238E27FC236}">
                <a16:creationId xmlns:a16="http://schemas.microsoft.com/office/drawing/2014/main" id="{9F7ABFF3-BA37-4451-AD7F-1681C9E107C4}"/>
              </a:ext>
            </a:extLst>
          </p:cNvPr>
          <p:cNvSpPr txBox="1"/>
          <p:nvPr/>
        </p:nvSpPr>
        <p:spPr>
          <a:xfrm>
            <a:off x="7121832" y="2964823"/>
            <a:ext cx="750601" cy="89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015" indent="-374650">
              <a:lnSpc>
                <a:spcPts val="715"/>
              </a:lnSpc>
              <a:tabLst>
                <a:tab pos="374015" algn="l"/>
              </a:tabLst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Spain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5" name="object 68">
            <a:extLst>
              <a:ext uri="{FF2B5EF4-FFF2-40B4-BE49-F238E27FC236}">
                <a16:creationId xmlns:a16="http://schemas.microsoft.com/office/drawing/2014/main" id="{A0FD4143-4486-4C07-B3CD-F33F39C968E1}"/>
              </a:ext>
            </a:extLst>
          </p:cNvPr>
          <p:cNvSpPr txBox="1"/>
          <p:nvPr/>
        </p:nvSpPr>
        <p:spPr>
          <a:xfrm>
            <a:off x="7512880" y="2316750"/>
            <a:ext cx="7350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fr-FR" sz="1200" b="1" spc="-5" dirty="0">
                <a:solidFill>
                  <a:srgbClr val="231F20"/>
                </a:solidFill>
                <a:latin typeface="Calibri"/>
                <a:cs typeface="Calibri"/>
              </a:rPr>
              <a:t>Accès élevé aux PES</a:t>
            </a:r>
            <a:endParaRPr sz="1200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6" name="object 70">
            <a:extLst>
              <a:ext uri="{FF2B5EF4-FFF2-40B4-BE49-F238E27FC236}">
                <a16:creationId xmlns:a16="http://schemas.microsoft.com/office/drawing/2014/main" id="{DDB81BF1-ED9A-427A-8A42-BCDEAAC61573}"/>
              </a:ext>
            </a:extLst>
          </p:cNvPr>
          <p:cNvSpPr txBox="1"/>
          <p:nvPr/>
        </p:nvSpPr>
        <p:spPr>
          <a:xfrm>
            <a:off x="6949102" y="5433763"/>
            <a:ext cx="47524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7" name="object 71">
            <a:extLst>
              <a:ext uri="{FF2B5EF4-FFF2-40B4-BE49-F238E27FC236}">
                <a16:creationId xmlns:a16="http://schemas.microsoft.com/office/drawing/2014/main" id="{B5B0D2A3-395D-466E-AE6F-877B0F06C55C}"/>
              </a:ext>
            </a:extLst>
          </p:cNvPr>
          <p:cNvSpPr txBox="1"/>
          <p:nvPr/>
        </p:nvSpPr>
        <p:spPr>
          <a:xfrm>
            <a:off x="6610724" y="5548359"/>
            <a:ext cx="385784" cy="499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algn="ctr">
              <a:defRPr/>
            </a:pPr>
            <a:r>
              <a:rPr sz="650" spc="-5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r>
              <a:rPr sz="650" spc="5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000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 marL="40640">
              <a:spcBef>
                <a:spcPts val="40"/>
              </a:spcBef>
              <a:defRPr/>
            </a:pPr>
            <a:r>
              <a:rPr sz="650" spc="2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00</a:t>
            </a:r>
            <a:r>
              <a:rPr sz="650" spc="6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000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 marL="43180">
              <a:spcBef>
                <a:spcPts val="40"/>
              </a:spcBef>
              <a:defRPr/>
            </a:pPr>
            <a:r>
              <a:rPr sz="650" spc="20" dirty="0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r>
              <a:rPr sz="650" spc="-5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r>
              <a:rPr sz="650" spc="5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000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 marL="38100">
              <a:spcBef>
                <a:spcPts val="40"/>
              </a:spcBef>
              <a:defRPr/>
            </a:pPr>
            <a:r>
              <a:rPr sz="650" spc="4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00</a:t>
            </a:r>
            <a:r>
              <a:rPr sz="650" spc="6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000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lnSpc>
                <a:spcPts val="780"/>
              </a:lnSpc>
              <a:spcBef>
                <a:spcPts val="40"/>
              </a:spcBef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≥</a:t>
            </a:r>
            <a:r>
              <a:rPr sz="650" spc="50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r>
              <a:rPr sz="650" spc="-5" dirty="0">
                <a:solidFill>
                  <a:srgbClr val="231F20"/>
                </a:solidFill>
                <a:latin typeface="Calibri"/>
                <a:cs typeface="Calibri"/>
              </a:rPr>
              <a:t>50</a:t>
            </a:r>
            <a:r>
              <a:rPr sz="650" spc="50" dirty="0">
                <a:solidFill>
                  <a:srgbClr val="231F20"/>
                </a:solidFill>
                <a:latin typeface="Calibri"/>
                <a:cs typeface="Calibri"/>
              </a:rPr>
              <a:t>0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000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8" name="object 72">
            <a:extLst>
              <a:ext uri="{FF2B5EF4-FFF2-40B4-BE49-F238E27FC236}">
                <a16:creationId xmlns:a16="http://schemas.microsoft.com/office/drawing/2014/main" id="{C0E5D334-CBB0-4D36-9F6D-13B7B7A26E15}"/>
              </a:ext>
            </a:extLst>
          </p:cNvPr>
          <p:cNvSpPr/>
          <p:nvPr/>
        </p:nvSpPr>
        <p:spPr>
          <a:xfrm>
            <a:off x="5072256" y="2133833"/>
            <a:ext cx="394869" cy="64296"/>
          </a:xfrm>
          <a:custGeom>
            <a:avLst/>
            <a:gdLst/>
            <a:ahLst/>
            <a:cxnLst/>
            <a:rect l="l" t="t" r="r" b="b"/>
            <a:pathLst>
              <a:path w="358775" h="58419">
                <a:moveTo>
                  <a:pt x="0" y="58115"/>
                </a:moveTo>
                <a:lnTo>
                  <a:pt x="4024" y="44682"/>
                </a:lnTo>
                <a:lnTo>
                  <a:pt x="14424" y="35843"/>
                </a:lnTo>
                <a:lnTo>
                  <a:pt x="99669" y="33680"/>
                </a:lnTo>
                <a:lnTo>
                  <a:pt x="112042" y="33246"/>
                </a:lnTo>
                <a:lnTo>
                  <a:pt x="160603" y="18770"/>
                </a:lnTo>
                <a:lnTo>
                  <a:pt x="181127" y="0"/>
                </a:lnTo>
                <a:lnTo>
                  <a:pt x="181825" y="1587"/>
                </a:lnTo>
                <a:lnTo>
                  <a:pt x="215199" y="25675"/>
                </a:lnTo>
                <a:lnTo>
                  <a:pt x="336511" y="33731"/>
                </a:lnTo>
                <a:lnTo>
                  <a:pt x="349933" y="37753"/>
                </a:lnTo>
                <a:lnTo>
                  <a:pt x="358775" y="48152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9" name="object 73">
            <a:extLst>
              <a:ext uri="{FF2B5EF4-FFF2-40B4-BE49-F238E27FC236}">
                <a16:creationId xmlns:a16="http://schemas.microsoft.com/office/drawing/2014/main" id="{65977965-9889-488A-9135-D96B75424827}"/>
              </a:ext>
            </a:extLst>
          </p:cNvPr>
          <p:cNvSpPr/>
          <p:nvPr/>
        </p:nvSpPr>
        <p:spPr>
          <a:xfrm>
            <a:off x="7368326" y="3190070"/>
            <a:ext cx="64296" cy="3065303"/>
          </a:xfrm>
          <a:custGeom>
            <a:avLst/>
            <a:gdLst/>
            <a:ahLst/>
            <a:cxnLst/>
            <a:rect l="l" t="t" r="r" b="b"/>
            <a:pathLst>
              <a:path w="58420" h="2785110">
                <a:moveTo>
                  <a:pt x="0" y="0"/>
                </a:moveTo>
                <a:lnTo>
                  <a:pt x="13432" y="4028"/>
                </a:lnTo>
                <a:lnTo>
                  <a:pt x="22271" y="14430"/>
                </a:lnTo>
                <a:lnTo>
                  <a:pt x="24434" y="1315910"/>
                </a:lnTo>
                <a:lnTo>
                  <a:pt x="24868" y="1328280"/>
                </a:lnTo>
                <a:lnTo>
                  <a:pt x="39352" y="1376842"/>
                </a:lnTo>
                <a:lnTo>
                  <a:pt x="58127" y="1397368"/>
                </a:lnTo>
                <a:lnTo>
                  <a:pt x="56540" y="1398066"/>
                </a:lnTo>
                <a:lnTo>
                  <a:pt x="32440" y="1431441"/>
                </a:lnTo>
                <a:lnTo>
                  <a:pt x="24384" y="2762288"/>
                </a:lnTo>
                <a:lnTo>
                  <a:pt x="20361" y="2775715"/>
                </a:lnTo>
                <a:lnTo>
                  <a:pt x="9962" y="2784553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0" name="object 74">
            <a:extLst>
              <a:ext uri="{FF2B5EF4-FFF2-40B4-BE49-F238E27FC236}">
                <a16:creationId xmlns:a16="http://schemas.microsoft.com/office/drawing/2014/main" id="{5ED8F260-3DB1-41E0-8A24-0DBFF3F3375C}"/>
              </a:ext>
            </a:extLst>
          </p:cNvPr>
          <p:cNvSpPr/>
          <p:nvPr/>
        </p:nvSpPr>
        <p:spPr>
          <a:xfrm>
            <a:off x="7368312" y="2828859"/>
            <a:ext cx="64296" cy="328475"/>
          </a:xfrm>
          <a:custGeom>
            <a:avLst/>
            <a:gdLst/>
            <a:ahLst/>
            <a:cxnLst/>
            <a:rect l="l" t="t" r="r" b="b"/>
            <a:pathLst>
              <a:path w="58420" h="298450">
                <a:moveTo>
                  <a:pt x="0" y="0"/>
                </a:moveTo>
                <a:lnTo>
                  <a:pt x="13432" y="4024"/>
                </a:lnTo>
                <a:lnTo>
                  <a:pt x="22271" y="14424"/>
                </a:lnTo>
                <a:lnTo>
                  <a:pt x="24434" y="68821"/>
                </a:lnTo>
                <a:lnTo>
                  <a:pt x="24868" y="81189"/>
                </a:lnTo>
                <a:lnTo>
                  <a:pt x="26280" y="93633"/>
                </a:lnTo>
                <a:lnTo>
                  <a:pt x="39347" y="129750"/>
                </a:lnTo>
                <a:lnTo>
                  <a:pt x="58127" y="150279"/>
                </a:lnTo>
                <a:lnTo>
                  <a:pt x="56540" y="150977"/>
                </a:lnTo>
                <a:lnTo>
                  <a:pt x="32442" y="184348"/>
                </a:lnTo>
                <a:lnTo>
                  <a:pt x="24383" y="275805"/>
                </a:lnTo>
                <a:lnTo>
                  <a:pt x="20361" y="289232"/>
                </a:lnTo>
                <a:lnTo>
                  <a:pt x="9962" y="298071"/>
                </a:lnTo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1" name="object 75">
            <a:extLst>
              <a:ext uri="{FF2B5EF4-FFF2-40B4-BE49-F238E27FC236}">
                <a16:creationId xmlns:a16="http://schemas.microsoft.com/office/drawing/2014/main" id="{4031A74F-0545-4162-9E1E-7AB7E949E076}"/>
              </a:ext>
            </a:extLst>
          </p:cNvPr>
          <p:cNvSpPr/>
          <p:nvPr/>
        </p:nvSpPr>
        <p:spPr>
          <a:xfrm>
            <a:off x="3183018" y="5085721"/>
            <a:ext cx="104134" cy="103435"/>
          </a:xfrm>
          <a:custGeom>
            <a:avLst/>
            <a:gdLst/>
            <a:ahLst/>
            <a:cxnLst/>
            <a:rect l="l" t="t" r="r" b="b"/>
            <a:pathLst>
              <a:path w="94614" h="93979">
                <a:moveTo>
                  <a:pt x="94209" y="46398"/>
                </a:moveTo>
                <a:lnTo>
                  <a:pt x="76622" y="83234"/>
                </a:lnTo>
                <a:lnTo>
                  <a:pt x="50887" y="93597"/>
                </a:lnTo>
                <a:lnTo>
                  <a:pt x="35408" y="91679"/>
                </a:lnTo>
                <a:lnTo>
                  <a:pt x="22143" y="86132"/>
                </a:lnTo>
                <a:lnTo>
                  <a:pt x="11530" y="77541"/>
                </a:lnTo>
                <a:lnTo>
                  <a:pt x="4003" y="66496"/>
                </a:lnTo>
                <a:lnTo>
                  <a:pt x="0" y="53583"/>
                </a:lnTo>
                <a:lnTo>
                  <a:pt x="1620" y="37244"/>
                </a:lnTo>
                <a:lnTo>
                  <a:pt x="6693" y="23425"/>
                </a:lnTo>
                <a:lnTo>
                  <a:pt x="14679" y="12418"/>
                </a:lnTo>
                <a:lnTo>
                  <a:pt x="25040" y="4513"/>
                </a:lnTo>
                <a:lnTo>
                  <a:pt x="37237" y="0"/>
                </a:lnTo>
                <a:lnTo>
                  <a:pt x="54175" y="1335"/>
                </a:lnTo>
                <a:lnTo>
                  <a:pt x="87901" y="23342"/>
                </a:lnTo>
                <a:lnTo>
                  <a:pt x="94209" y="46398"/>
                </a:lnTo>
                <a:close/>
              </a:path>
            </a:pathLst>
          </a:custGeom>
          <a:ln w="6350">
            <a:solidFill>
              <a:srgbClr val="BBC8E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2" name="object 76">
            <a:extLst>
              <a:ext uri="{FF2B5EF4-FFF2-40B4-BE49-F238E27FC236}">
                <a16:creationId xmlns:a16="http://schemas.microsoft.com/office/drawing/2014/main" id="{19B9D023-7EC5-40CA-A981-DC867D7C94FD}"/>
              </a:ext>
            </a:extLst>
          </p:cNvPr>
          <p:cNvSpPr/>
          <p:nvPr/>
        </p:nvSpPr>
        <p:spPr>
          <a:xfrm>
            <a:off x="5880195" y="3081972"/>
            <a:ext cx="15375" cy="15375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13589" y="6807"/>
                </a:moveTo>
                <a:lnTo>
                  <a:pt x="13589" y="10553"/>
                </a:lnTo>
                <a:lnTo>
                  <a:pt x="10541" y="13601"/>
                </a:lnTo>
                <a:lnTo>
                  <a:pt x="6794" y="13601"/>
                </a:lnTo>
                <a:lnTo>
                  <a:pt x="3048" y="13601"/>
                </a:lnTo>
                <a:lnTo>
                  <a:pt x="0" y="10553"/>
                </a:lnTo>
                <a:lnTo>
                  <a:pt x="0" y="6807"/>
                </a:lnTo>
                <a:lnTo>
                  <a:pt x="0" y="3047"/>
                </a:lnTo>
                <a:lnTo>
                  <a:pt x="3048" y="0"/>
                </a:lnTo>
                <a:lnTo>
                  <a:pt x="6794" y="0"/>
                </a:lnTo>
                <a:lnTo>
                  <a:pt x="10541" y="0"/>
                </a:lnTo>
                <a:lnTo>
                  <a:pt x="13589" y="3047"/>
                </a:lnTo>
                <a:lnTo>
                  <a:pt x="13589" y="6807"/>
                </a:lnTo>
                <a:close/>
              </a:path>
            </a:pathLst>
          </a:custGeom>
          <a:ln w="6350">
            <a:solidFill>
              <a:srgbClr val="BBC8E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3" name="object 77">
            <a:extLst>
              <a:ext uri="{FF2B5EF4-FFF2-40B4-BE49-F238E27FC236}">
                <a16:creationId xmlns:a16="http://schemas.microsoft.com/office/drawing/2014/main" id="{D48C01BA-5D0F-4FD4-8063-99CD98C59CDF}"/>
              </a:ext>
            </a:extLst>
          </p:cNvPr>
          <p:cNvSpPr/>
          <p:nvPr/>
        </p:nvSpPr>
        <p:spPr>
          <a:xfrm>
            <a:off x="4080008" y="4361194"/>
            <a:ext cx="31450" cy="31450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244" y="14135"/>
                </a:moveTo>
                <a:lnTo>
                  <a:pt x="28244" y="21932"/>
                </a:lnTo>
                <a:lnTo>
                  <a:pt x="21920" y="28257"/>
                </a:lnTo>
                <a:lnTo>
                  <a:pt x="14122" y="28257"/>
                </a:lnTo>
                <a:lnTo>
                  <a:pt x="6324" y="28257"/>
                </a:lnTo>
                <a:lnTo>
                  <a:pt x="0" y="21932"/>
                </a:lnTo>
                <a:lnTo>
                  <a:pt x="0" y="14135"/>
                </a:lnTo>
                <a:lnTo>
                  <a:pt x="0" y="6324"/>
                </a:lnTo>
                <a:lnTo>
                  <a:pt x="6324" y="0"/>
                </a:lnTo>
                <a:lnTo>
                  <a:pt x="14122" y="0"/>
                </a:lnTo>
                <a:lnTo>
                  <a:pt x="21920" y="0"/>
                </a:lnTo>
                <a:lnTo>
                  <a:pt x="28244" y="6324"/>
                </a:lnTo>
                <a:lnTo>
                  <a:pt x="28244" y="14135"/>
                </a:lnTo>
                <a:close/>
              </a:path>
            </a:pathLst>
          </a:custGeom>
          <a:ln w="6349">
            <a:solidFill>
              <a:srgbClr val="BBC8E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4" name="object 78">
            <a:extLst>
              <a:ext uri="{FF2B5EF4-FFF2-40B4-BE49-F238E27FC236}">
                <a16:creationId xmlns:a16="http://schemas.microsoft.com/office/drawing/2014/main" id="{D3C92B24-9248-4029-9D42-79D9774DA9EA}"/>
              </a:ext>
            </a:extLst>
          </p:cNvPr>
          <p:cNvSpPr/>
          <p:nvPr/>
        </p:nvSpPr>
        <p:spPr>
          <a:xfrm>
            <a:off x="4050795" y="3574739"/>
            <a:ext cx="33546" cy="33546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30365" y="15214"/>
                </a:moveTo>
                <a:lnTo>
                  <a:pt x="30365" y="23583"/>
                </a:lnTo>
                <a:lnTo>
                  <a:pt x="23571" y="30391"/>
                </a:lnTo>
                <a:lnTo>
                  <a:pt x="15189" y="30391"/>
                </a:lnTo>
                <a:lnTo>
                  <a:pt x="6794" y="30391"/>
                </a:lnTo>
                <a:lnTo>
                  <a:pt x="0" y="23583"/>
                </a:lnTo>
                <a:lnTo>
                  <a:pt x="0" y="15214"/>
                </a:lnTo>
                <a:lnTo>
                  <a:pt x="0" y="6807"/>
                </a:lnTo>
                <a:lnTo>
                  <a:pt x="6794" y="0"/>
                </a:lnTo>
                <a:lnTo>
                  <a:pt x="15189" y="0"/>
                </a:lnTo>
                <a:lnTo>
                  <a:pt x="23571" y="0"/>
                </a:lnTo>
                <a:lnTo>
                  <a:pt x="30365" y="6807"/>
                </a:lnTo>
                <a:lnTo>
                  <a:pt x="30365" y="15214"/>
                </a:lnTo>
                <a:close/>
              </a:path>
            </a:pathLst>
          </a:custGeom>
          <a:ln w="6350">
            <a:solidFill>
              <a:srgbClr val="7E729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5" name="object 79">
            <a:extLst>
              <a:ext uri="{FF2B5EF4-FFF2-40B4-BE49-F238E27FC236}">
                <a16:creationId xmlns:a16="http://schemas.microsoft.com/office/drawing/2014/main" id="{6BAA1567-4735-4B02-AC96-535D21FE35BF}"/>
              </a:ext>
            </a:extLst>
          </p:cNvPr>
          <p:cNvSpPr/>
          <p:nvPr/>
        </p:nvSpPr>
        <p:spPr>
          <a:xfrm>
            <a:off x="6839500" y="3448241"/>
            <a:ext cx="71285" cy="68491"/>
          </a:xfrm>
          <a:custGeom>
            <a:avLst/>
            <a:gdLst/>
            <a:ahLst/>
            <a:cxnLst/>
            <a:rect l="l" t="t" r="r" b="b"/>
            <a:pathLst>
              <a:path w="64770" h="62230">
                <a:moveTo>
                  <a:pt x="64309" y="30760"/>
                </a:moveTo>
                <a:lnTo>
                  <a:pt x="61180" y="44607"/>
                </a:lnTo>
                <a:lnTo>
                  <a:pt x="52756" y="55447"/>
                </a:lnTo>
                <a:lnTo>
                  <a:pt x="40484" y="61834"/>
                </a:lnTo>
                <a:lnTo>
                  <a:pt x="23607" y="60072"/>
                </a:lnTo>
                <a:lnTo>
                  <a:pt x="11079" y="53889"/>
                </a:lnTo>
                <a:lnTo>
                  <a:pt x="3133" y="44320"/>
                </a:lnTo>
                <a:lnTo>
                  <a:pt x="0" y="32405"/>
                </a:lnTo>
                <a:lnTo>
                  <a:pt x="2948" y="17871"/>
                </a:lnTo>
                <a:lnTo>
                  <a:pt x="10970" y="6691"/>
                </a:lnTo>
                <a:lnTo>
                  <a:pt x="22726" y="0"/>
                </a:lnTo>
                <a:lnTo>
                  <a:pt x="39910" y="1506"/>
                </a:lnTo>
                <a:lnTo>
                  <a:pt x="52640" y="7367"/>
                </a:lnTo>
                <a:lnTo>
                  <a:pt x="60782" y="16581"/>
                </a:lnTo>
                <a:lnTo>
                  <a:pt x="64203" y="28146"/>
                </a:lnTo>
                <a:lnTo>
                  <a:pt x="64309" y="30760"/>
                </a:lnTo>
                <a:close/>
              </a:path>
            </a:pathLst>
          </a:custGeom>
          <a:ln w="6349">
            <a:solidFill>
              <a:srgbClr val="7E729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6" name="object 80">
            <a:extLst>
              <a:ext uri="{FF2B5EF4-FFF2-40B4-BE49-F238E27FC236}">
                <a16:creationId xmlns:a16="http://schemas.microsoft.com/office/drawing/2014/main" id="{49821976-25BF-429F-AC7B-10B98D625C48}"/>
              </a:ext>
            </a:extLst>
          </p:cNvPr>
          <p:cNvSpPr/>
          <p:nvPr/>
        </p:nvSpPr>
        <p:spPr>
          <a:xfrm>
            <a:off x="3795200" y="3206973"/>
            <a:ext cx="79673" cy="7967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71843" y="35928"/>
                </a:moveTo>
                <a:lnTo>
                  <a:pt x="69022" y="49908"/>
                </a:lnTo>
                <a:lnTo>
                  <a:pt x="61327" y="61327"/>
                </a:lnTo>
                <a:lnTo>
                  <a:pt x="49911" y="69029"/>
                </a:lnTo>
                <a:lnTo>
                  <a:pt x="35927" y="71856"/>
                </a:lnTo>
                <a:lnTo>
                  <a:pt x="21942" y="69033"/>
                </a:lnTo>
                <a:lnTo>
                  <a:pt x="10524" y="61335"/>
                </a:lnTo>
                <a:lnTo>
                  <a:pt x="2825" y="49918"/>
                </a:lnTo>
                <a:lnTo>
                  <a:pt x="0" y="35939"/>
                </a:lnTo>
                <a:lnTo>
                  <a:pt x="2821" y="21952"/>
                </a:lnTo>
                <a:lnTo>
                  <a:pt x="10515" y="10530"/>
                </a:lnTo>
                <a:lnTo>
                  <a:pt x="21927" y="2827"/>
                </a:lnTo>
                <a:lnTo>
                  <a:pt x="35904" y="0"/>
                </a:lnTo>
                <a:lnTo>
                  <a:pt x="49894" y="2822"/>
                </a:lnTo>
                <a:lnTo>
                  <a:pt x="61315" y="10518"/>
                </a:lnTo>
                <a:lnTo>
                  <a:pt x="69015" y="21931"/>
                </a:lnTo>
                <a:lnTo>
                  <a:pt x="71843" y="35907"/>
                </a:lnTo>
                <a:close/>
              </a:path>
            </a:pathLst>
          </a:custGeom>
          <a:ln w="6350">
            <a:solidFill>
              <a:srgbClr val="7E729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7" name="object 81">
            <a:extLst>
              <a:ext uri="{FF2B5EF4-FFF2-40B4-BE49-F238E27FC236}">
                <a16:creationId xmlns:a16="http://schemas.microsoft.com/office/drawing/2014/main" id="{247A3E5D-F2DB-4277-A13F-72CEE4BDCCAE}"/>
              </a:ext>
            </a:extLst>
          </p:cNvPr>
          <p:cNvSpPr/>
          <p:nvPr/>
        </p:nvSpPr>
        <p:spPr>
          <a:xfrm>
            <a:off x="4898770" y="3631817"/>
            <a:ext cx="278855" cy="278854"/>
          </a:xfrm>
          <a:custGeom>
            <a:avLst/>
            <a:gdLst/>
            <a:ahLst/>
            <a:cxnLst/>
            <a:rect l="l" t="t" r="r" b="b"/>
            <a:pathLst>
              <a:path w="253364" h="253364">
                <a:moveTo>
                  <a:pt x="127553" y="0"/>
                </a:moveTo>
                <a:lnTo>
                  <a:pt x="84731" y="7229"/>
                </a:lnTo>
                <a:lnTo>
                  <a:pt x="48208" y="27254"/>
                </a:lnTo>
                <a:lnTo>
                  <a:pt x="20401" y="57591"/>
                </a:lnTo>
                <a:lnTo>
                  <a:pt x="3731" y="95757"/>
                </a:lnTo>
                <a:lnTo>
                  <a:pt x="0" y="124325"/>
                </a:lnTo>
                <a:lnTo>
                  <a:pt x="824" y="139283"/>
                </a:lnTo>
                <a:lnTo>
                  <a:pt x="12502" y="180552"/>
                </a:lnTo>
                <a:lnTo>
                  <a:pt x="36076" y="214596"/>
                </a:lnTo>
                <a:lnTo>
                  <a:pt x="69084" y="239078"/>
                </a:lnTo>
                <a:lnTo>
                  <a:pt x="109069" y="251660"/>
                </a:lnTo>
                <a:lnTo>
                  <a:pt x="123522" y="252807"/>
                </a:lnTo>
                <a:lnTo>
                  <a:pt x="138589" y="251991"/>
                </a:lnTo>
                <a:lnTo>
                  <a:pt x="153093" y="249589"/>
                </a:lnTo>
                <a:lnTo>
                  <a:pt x="166953" y="245693"/>
                </a:lnTo>
                <a:lnTo>
                  <a:pt x="174450" y="242665"/>
                </a:lnTo>
                <a:lnTo>
                  <a:pt x="126522" y="242665"/>
                </a:lnTo>
                <a:lnTo>
                  <a:pt x="112847" y="241867"/>
                </a:lnTo>
                <a:lnTo>
                  <a:pt x="75378" y="230889"/>
                </a:lnTo>
                <a:lnTo>
                  <a:pt x="44341" y="208729"/>
                </a:lnTo>
                <a:lnTo>
                  <a:pt x="22046" y="177651"/>
                </a:lnTo>
                <a:lnTo>
                  <a:pt x="10973" y="140181"/>
                </a:lnTo>
                <a:lnTo>
                  <a:pt x="10168" y="126659"/>
                </a:lnTo>
                <a:lnTo>
                  <a:pt x="10945" y="113057"/>
                </a:lnTo>
                <a:lnTo>
                  <a:pt x="21912" y="75481"/>
                </a:lnTo>
                <a:lnTo>
                  <a:pt x="44032" y="44439"/>
                </a:lnTo>
                <a:lnTo>
                  <a:pt x="75135" y="22098"/>
                </a:lnTo>
                <a:lnTo>
                  <a:pt x="112568" y="11005"/>
                </a:lnTo>
                <a:lnTo>
                  <a:pt x="126071" y="10193"/>
                </a:lnTo>
                <a:lnTo>
                  <a:pt x="175721" y="10193"/>
                </a:lnTo>
                <a:lnTo>
                  <a:pt x="169851" y="7665"/>
                </a:lnTo>
                <a:lnTo>
                  <a:pt x="156316" y="3560"/>
                </a:lnTo>
                <a:lnTo>
                  <a:pt x="142185" y="974"/>
                </a:lnTo>
                <a:lnTo>
                  <a:pt x="127553" y="0"/>
                </a:lnTo>
                <a:close/>
              </a:path>
              <a:path w="253364" h="253364">
                <a:moveTo>
                  <a:pt x="247734" y="126423"/>
                </a:moveTo>
                <a:lnTo>
                  <a:pt x="242616" y="126423"/>
                </a:lnTo>
                <a:lnTo>
                  <a:pt x="241876" y="139283"/>
                </a:lnTo>
                <a:lnTo>
                  <a:pt x="241800" y="140181"/>
                </a:lnTo>
                <a:lnTo>
                  <a:pt x="230827" y="177512"/>
                </a:lnTo>
                <a:lnTo>
                  <a:pt x="208624" y="208572"/>
                </a:lnTo>
                <a:lnTo>
                  <a:pt x="177560" y="230816"/>
                </a:lnTo>
                <a:lnTo>
                  <a:pt x="140060" y="241867"/>
                </a:lnTo>
                <a:lnTo>
                  <a:pt x="126522" y="242665"/>
                </a:lnTo>
                <a:lnTo>
                  <a:pt x="174450" y="242665"/>
                </a:lnTo>
                <a:lnTo>
                  <a:pt x="214254" y="216959"/>
                </a:lnTo>
                <a:lnTo>
                  <a:pt x="238834" y="184128"/>
                </a:lnTo>
                <a:lnTo>
                  <a:pt x="251554" y="144332"/>
                </a:lnTo>
                <a:lnTo>
                  <a:pt x="252766" y="129939"/>
                </a:lnTo>
                <a:lnTo>
                  <a:pt x="247734" y="126423"/>
                </a:lnTo>
                <a:close/>
              </a:path>
              <a:path w="253364" h="253364">
                <a:moveTo>
                  <a:pt x="175721" y="10193"/>
                </a:moveTo>
                <a:lnTo>
                  <a:pt x="126071" y="10193"/>
                </a:lnTo>
                <a:lnTo>
                  <a:pt x="139695" y="10968"/>
                </a:lnTo>
                <a:lnTo>
                  <a:pt x="152825" y="13237"/>
                </a:lnTo>
                <a:lnTo>
                  <a:pt x="188488" y="28163"/>
                </a:lnTo>
                <a:lnTo>
                  <a:pt x="224379" y="63941"/>
                </a:lnTo>
                <a:lnTo>
                  <a:pt x="239479" y="99493"/>
                </a:lnTo>
                <a:lnTo>
                  <a:pt x="242615" y="126011"/>
                </a:lnTo>
                <a:lnTo>
                  <a:pt x="252814" y="126423"/>
                </a:lnTo>
                <a:lnTo>
                  <a:pt x="245526" y="84008"/>
                </a:lnTo>
                <a:lnTo>
                  <a:pt x="225337" y="47715"/>
                </a:lnTo>
                <a:lnTo>
                  <a:pt x="194762" y="20060"/>
                </a:lnTo>
                <a:lnTo>
                  <a:pt x="182697" y="13196"/>
                </a:lnTo>
                <a:lnTo>
                  <a:pt x="175721" y="10193"/>
                </a:lnTo>
                <a:close/>
              </a:path>
            </a:pathLst>
          </a:custGeom>
          <a:solidFill>
            <a:srgbClr val="97D8E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8" name="object 82">
            <a:extLst>
              <a:ext uri="{FF2B5EF4-FFF2-40B4-BE49-F238E27FC236}">
                <a16:creationId xmlns:a16="http://schemas.microsoft.com/office/drawing/2014/main" id="{EC6A295A-5FE9-4D74-B021-0C60DDE2200D}"/>
              </a:ext>
            </a:extLst>
          </p:cNvPr>
          <p:cNvSpPr/>
          <p:nvPr/>
        </p:nvSpPr>
        <p:spPr>
          <a:xfrm>
            <a:off x="5134290" y="2919427"/>
            <a:ext cx="99241" cy="99241"/>
          </a:xfrm>
          <a:custGeom>
            <a:avLst/>
            <a:gdLst/>
            <a:ahLst/>
            <a:cxnLst/>
            <a:rect l="l" t="t" r="r" b="b"/>
            <a:pathLst>
              <a:path w="90170" h="90169">
                <a:moveTo>
                  <a:pt x="89839" y="44919"/>
                </a:moveTo>
                <a:lnTo>
                  <a:pt x="71469" y="81154"/>
                </a:lnTo>
                <a:lnTo>
                  <a:pt x="44946" y="89839"/>
                </a:lnTo>
                <a:lnTo>
                  <a:pt x="30737" y="87552"/>
                </a:lnTo>
                <a:lnTo>
                  <a:pt x="18403" y="81182"/>
                </a:lnTo>
                <a:lnTo>
                  <a:pt x="8680" y="71470"/>
                </a:lnTo>
                <a:lnTo>
                  <a:pt x="2300" y="59153"/>
                </a:lnTo>
                <a:lnTo>
                  <a:pt x="0" y="44972"/>
                </a:lnTo>
                <a:lnTo>
                  <a:pt x="2284" y="30755"/>
                </a:lnTo>
                <a:lnTo>
                  <a:pt x="8647" y="18415"/>
                </a:lnTo>
                <a:lnTo>
                  <a:pt x="18352" y="8685"/>
                </a:lnTo>
                <a:lnTo>
                  <a:pt x="30662" y="2302"/>
                </a:lnTo>
                <a:lnTo>
                  <a:pt x="44840" y="0"/>
                </a:lnTo>
                <a:lnTo>
                  <a:pt x="59063" y="2283"/>
                </a:lnTo>
                <a:lnTo>
                  <a:pt x="71406" y="8643"/>
                </a:lnTo>
                <a:lnTo>
                  <a:pt x="81138" y="18344"/>
                </a:lnTo>
                <a:lnTo>
                  <a:pt x="87526" y="30649"/>
                </a:lnTo>
                <a:lnTo>
                  <a:pt x="89839" y="44823"/>
                </a:lnTo>
                <a:close/>
              </a:path>
            </a:pathLst>
          </a:custGeom>
          <a:ln w="6350">
            <a:solidFill>
              <a:srgbClr val="97D8E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9" name="object 83">
            <a:extLst>
              <a:ext uri="{FF2B5EF4-FFF2-40B4-BE49-F238E27FC236}">
                <a16:creationId xmlns:a16="http://schemas.microsoft.com/office/drawing/2014/main" id="{6CEAD77E-5D02-4F6D-9F94-E679C9126147}"/>
              </a:ext>
            </a:extLst>
          </p:cNvPr>
          <p:cNvSpPr/>
          <p:nvPr/>
        </p:nvSpPr>
        <p:spPr>
          <a:xfrm>
            <a:off x="3547180" y="4422919"/>
            <a:ext cx="31450" cy="31450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193" y="14109"/>
                </a:moveTo>
                <a:lnTo>
                  <a:pt x="28193" y="21894"/>
                </a:lnTo>
                <a:lnTo>
                  <a:pt x="21882" y="28206"/>
                </a:lnTo>
                <a:lnTo>
                  <a:pt x="14096" y="28206"/>
                </a:lnTo>
                <a:lnTo>
                  <a:pt x="6311" y="28206"/>
                </a:lnTo>
                <a:lnTo>
                  <a:pt x="0" y="21894"/>
                </a:lnTo>
                <a:lnTo>
                  <a:pt x="0" y="14109"/>
                </a:lnTo>
                <a:lnTo>
                  <a:pt x="0" y="6337"/>
                </a:lnTo>
                <a:lnTo>
                  <a:pt x="6311" y="0"/>
                </a:lnTo>
                <a:lnTo>
                  <a:pt x="14096" y="0"/>
                </a:lnTo>
                <a:lnTo>
                  <a:pt x="21882" y="0"/>
                </a:lnTo>
                <a:lnTo>
                  <a:pt x="28193" y="6337"/>
                </a:lnTo>
                <a:lnTo>
                  <a:pt x="28193" y="14109"/>
                </a:lnTo>
                <a:close/>
              </a:path>
            </a:pathLst>
          </a:custGeom>
          <a:ln w="6350">
            <a:solidFill>
              <a:srgbClr val="558BA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0" name="object 84">
            <a:extLst>
              <a:ext uri="{FF2B5EF4-FFF2-40B4-BE49-F238E27FC236}">
                <a16:creationId xmlns:a16="http://schemas.microsoft.com/office/drawing/2014/main" id="{80B68708-F45E-472E-AF26-885863A57E2A}"/>
              </a:ext>
            </a:extLst>
          </p:cNvPr>
          <p:cNvSpPr/>
          <p:nvPr/>
        </p:nvSpPr>
        <p:spPr>
          <a:xfrm>
            <a:off x="5582203" y="6082139"/>
            <a:ext cx="11182" cy="11182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9778" y="4889"/>
                </a:moveTo>
                <a:lnTo>
                  <a:pt x="9778" y="7581"/>
                </a:lnTo>
                <a:lnTo>
                  <a:pt x="7569" y="9779"/>
                </a:lnTo>
                <a:lnTo>
                  <a:pt x="4889" y="9779"/>
                </a:lnTo>
                <a:lnTo>
                  <a:pt x="2184" y="9779"/>
                </a:lnTo>
                <a:lnTo>
                  <a:pt x="0" y="7581"/>
                </a:lnTo>
                <a:lnTo>
                  <a:pt x="0" y="4889"/>
                </a:lnTo>
                <a:lnTo>
                  <a:pt x="0" y="2184"/>
                </a:lnTo>
                <a:lnTo>
                  <a:pt x="2184" y="0"/>
                </a:lnTo>
                <a:lnTo>
                  <a:pt x="4889" y="0"/>
                </a:lnTo>
                <a:lnTo>
                  <a:pt x="7569" y="0"/>
                </a:lnTo>
                <a:lnTo>
                  <a:pt x="9778" y="2184"/>
                </a:lnTo>
                <a:lnTo>
                  <a:pt x="9778" y="4889"/>
                </a:lnTo>
                <a:close/>
              </a:path>
            </a:pathLst>
          </a:custGeom>
          <a:ln w="6350">
            <a:solidFill>
              <a:srgbClr val="558BA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1" name="object 85">
            <a:extLst>
              <a:ext uri="{FF2B5EF4-FFF2-40B4-BE49-F238E27FC236}">
                <a16:creationId xmlns:a16="http://schemas.microsoft.com/office/drawing/2014/main" id="{7DB21EDD-63CA-44D5-A964-102873D69BE1}"/>
              </a:ext>
            </a:extLst>
          </p:cNvPr>
          <p:cNvSpPr/>
          <p:nvPr/>
        </p:nvSpPr>
        <p:spPr>
          <a:xfrm>
            <a:off x="4862959" y="4406941"/>
            <a:ext cx="67093" cy="68491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60397" y="31167"/>
                </a:moveTo>
                <a:lnTo>
                  <a:pt x="57204" y="44985"/>
                </a:lnTo>
                <a:lnTo>
                  <a:pt x="48626" y="55686"/>
                </a:lnTo>
                <a:lnTo>
                  <a:pt x="36170" y="61759"/>
                </a:lnTo>
                <a:lnTo>
                  <a:pt x="19643" y="59724"/>
                </a:lnTo>
                <a:lnTo>
                  <a:pt x="7471" y="53111"/>
                </a:lnTo>
                <a:lnTo>
                  <a:pt x="0" y="43045"/>
                </a:lnTo>
                <a:lnTo>
                  <a:pt x="795" y="25193"/>
                </a:lnTo>
                <a:lnTo>
                  <a:pt x="5899" y="12123"/>
                </a:lnTo>
                <a:lnTo>
                  <a:pt x="14331" y="3752"/>
                </a:lnTo>
                <a:lnTo>
                  <a:pt x="25113" y="0"/>
                </a:lnTo>
                <a:lnTo>
                  <a:pt x="40499" y="2675"/>
                </a:lnTo>
                <a:lnTo>
                  <a:pt x="52002" y="10239"/>
                </a:lnTo>
                <a:lnTo>
                  <a:pt x="58826" y="21422"/>
                </a:lnTo>
                <a:lnTo>
                  <a:pt x="60397" y="31167"/>
                </a:lnTo>
                <a:close/>
              </a:path>
            </a:pathLst>
          </a:custGeom>
          <a:ln w="6350">
            <a:solidFill>
              <a:srgbClr val="61BB6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2" name="object 86">
            <a:extLst>
              <a:ext uri="{FF2B5EF4-FFF2-40B4-BE49-F238E27FC236}">
                <a16:creationId xmlns:a16="http://schemas.microsoft.com/office/drawing/2014/main" id="{7133C473-168E-4514-84EC-C440A2BFA457}"/>
              </a:ext>
            </a:extLst>
          </p:cNvPr>
          <p:cNvSpPr/>
          <p:nvPr/>
        </p:nvSpPr>
        <p:spPr>
          <a:xfrm>
            <a:off x="6166177" y="2840702"/>
            <a:ext cx="20967" cy="20967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834" y="9423"/>
                </a:moveTo>
                <a:lnTo>
                  <a:pt x="18834" y="14630"/>
                </a:lnTo>
                <a:lnTo>
                  <a:pt x="14617" y="18834"/>
                </a:lnTo>
                <a:lnTo>
                  <a:pt x="9436" y="18834"/>
                </a:lnTo>
                <a:lnTo>
                  <a:pt x="4229" y="18834"/>
                </a:lnTo>
                <a:lnTo>
                  <a:pt x="0" y="14630"/>
                </a:lnTo>
                <a:lnTo>
                  <a:pt x="0" y="9423"/>
                </a:lnTo>
                <a:lnTo>
                  <a:pt x="0" y="4216"/>
                </a:lnTo>
                <a:lnTo>
                  <a:pt x="4229" y="0"/>
                </a:lnTo>
                <a:lnTo>
                  <a:pt x="9436" y="0"/>
                </a:lnTo>
                <a:lnTo>
                  <a:pt x="14617" y="0"/>
                </a:lnTo>
                <a:lnTo>
                  <a:pt x="18834" y="4216"/>
                </a:lnTo>
                <a:lnTo>
                  <a:pt x="18834" y="9423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3" name="object 87">
            <a:extLst>
              <a:ext uri="{FF2B5EF4-FFF2-40B4-BE49-F238E27FC236}">
                <a16:creationId xmlns:a16="http://schemas.microsoft.com/office/drawing/2014/main" id="{37BD00A1-08C8-474D-859A-E14EE8B1FC24}"/>
              </a:ext>
            </a:extLst>
          </p:cNvPr>
          <p:cNvSpPr/>
          <p:nvPr/>
        </p:nvSpPr>
        <p:spPr>
          <a:xfrm>
            <a:off x="5543053" y="3704005"/>
            <a:ext cx="16773" cy="16773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4668" y="7327"/>
                </a:moveTo>
                <a:lnTo>
                  <a:pt x="14668" y="11366"/>
                </a:lnTo>
                <a:lnTo>
                  <a:pt x="11391" y="14643"/>
                </a:lnTo>
                <a:lnTo>
                  <a:pt x="7327" y="14643"/>
                </a:lnTo>
                <a:lnTo>
                  <a:pt x="3276" y="14643"/>
                </a:lnTo>
                <a:lnTo>
                  <a:pt x="0" y="11366"/>
                </a:lnTo>
                <a:lnTo>
                  <a:pt x="0" y="7327"/>
                </a:lnTo>
                <a:lnTo>
                  <a:pt x="0" y="3289"/>
                </a:lnTo>
                <a:lnTo>
                  <a:pt x="3276" y="0"/>
                </a:lnTo>
                <a:lnTo>
                  <a:pt x="7327" y="0"/>
                </a:lnTo>
                <a:lnTo>
                  <a:pt x="11391" y="0"/>
                </a:lnTo>
                <a:lnTo>
                  <a:pt x="14668" y="3289"/>
                </a:lnTo>
                <a:lnTo>
                  <a:pt x="14668" y="7327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4" name="object 88">
            <a:extLst>
              <a:ext uri="{FF2B5EF4-FFF2-40B4-BE49-F238E27FC236}">
                <a16:creationId xmlns:a16="http://schemas.microsoft.com/office/drawing/2014/main" id="{B339E774-A14B-4FAD-89BE-D7E9FFB57013}"/>
              </a:ext>
            </a:extLst>
          </p:cNvPr>
          <p:cNvSpPr/>
          <p:nvPr/>
        </p:nvSpPr>
        <p:spPr>
          <a:xfrm>
            <a:off x="7087291" y="2987789"/>
            <a:ext cx="18870" cy="18870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6573" y="8293"/>
                </a:moveTo>
                <a:lnTo>
                  <a:pt x="16573" y="12865"/>
                </a:lnTo>
                <a:lnTo>
                  <a:pt x="12877" y="16573"/>
                </a:lnTo>
                <a:lnTo>
                  <a:pt x="8280" y="16573"/>
                </a:lnTo>
                <a:lnTo>
                  <a:pt x="3721" y="16573"/>
                </a:lnTo>
                <a:lnTo>
                  <a:pt x="0" y="12865"/>
                </a:lnTo>
                <a:lnTo>
                  <a:pt x="0" y="8293"/>
                </a:lnTo>
                <a:lnTo>
                  <a:pt x="0" y="3708"/>
                </a:lnTo>
                <a:lnTo>
                  <a:pt x="3721" y="0"/>
                </a:lnTo>
                <a:lnTo>
                  <a:pt x="8280" y="0"/>
                </a:lnTo>
                <a:lnTo>
                  <a:pt x="12877" y="0"/>
                </a:lnTo>
                <a:lnTo>
                  <a:pt x="16573" y="3708"/>
                </a:lnTo>
                <a:lnTo>
                  <a:pt x="16573" y="8293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5" name="object 89">
            <a:extLst>
              <a:ext uri="{FF2B5EF4-FFF2-40B4-BE49-F238E27FC236}">
                <a16:creationId xmlns:a16="http://schemas.microsoft.com/office/drawing/2014/main" id="{49E4C5A5-5273-441A-9DB9-41346BD38BDE}"/>
              </a:ext>
            </a:extLst>
          </p:cNvPr>
          <p:cNvSpPr/>
          <p:nvPr/>
        </p:nvSpPr>
        <p:spPr>
          <a:xfrm>
            <a:off x="5673310" y="3245299"/>
            <a:ext cx="13978" cy="13978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395" y="6197"/>
                </a:moveTo>
                <a:lnTo>
                  <a:pt x="12395" y="9626"/>
                </a:lnTo>
                <a:lnTo>
                  <a:pt x="9626" y="12407"/>
                </a:lnTo>
                <a:lnTo>
                  <a:pt x="6197" y="12407"/>
                </a:lnTo>
                <a:lnTo>
                  <a:pt x="2755" y="12407"/>
                </a:lnTo>
                <a:lnTo>
                  <a:pt x="0" y="9626"/>
                </a:lnTo>
                <a:lnTo>
                  <a:pt x="0" y="6197"/>
                </a:lnTo>
                <a:lnTo>
                  <a:pt x="0" y="2768"/>
                </a:lnTo>
                <a:lnTo>
                  <a:pt x="2755" y="0"/>
                </a:lnTo>
                <a:lnTo>
                  <a:pt x="6197" y="0"/>
                </a:lnTo>
                <a:lnTo>
                  <a:pt x="9626" y="0"/>
                </a:lnTo>
                <a:lnTo>
                  <a:pt x="12395" y="2768"/>
                </a:lnTo>
                <a:lnTo>
                  <a:pt x="12395" y="6197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6" name="object 90">
            <a:extLst>
              <a:ext uri="{FF2B5EF4-FFF2-40B4-BE49-F238E27FC236}">
                <a16:creationId xmlns:a16="http://schemas.microsoft.com/office/drawing/2014/main" id="{065227EA-1352-48DF-9A8C-6EBE9063FA2E}"/>
              </a:ext>
            </a:extLst>
          </p:cNvPr>
          <p:cNvSpPr/>
          <p:nvPr/>
        </p:nvSpPr>
        <p:spPr>
          <a:xfrm>
            <a:off x="5144479" y="2649166"/>
            <a:ext cx="23063" cy="23063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358" y="10172"/>
                </a:moveTo>
                <a:lnTo>
                  <a:pt x="20358" y="15798"/>
                </a:lnTo>
                <a:lnTo>
                  <a:pt x="15798" y="20358"/>
                </a:lnTo>
                <a:lnTo>
                  <a:pt x="10172" y="20358"/>
                </a:lnTo>
                <a:lnTo>
                  <a:pt x="4559" y="20358"/>
                </a:lnTo>
                <a:lnTo>
                  <a:pt x="0" y="15798"/>
                </a:lnTo>
                <a:lnTo>
                  <a:pt x="0" y="10172"/>
                </a:lnTo>
                <a:lnTo>
                  <a:pt x="0" y="4546"/>
                </a:lnTo>
                <a:lnTo>
                  <a:pt x="4559" y="0"/>
                </a:lnTo>
                <a:lnTo>
                  <a:pt x="10172" y="0"/>
                </a:lnTo>
                <a:lnTo>
                  <a:pt x="15798" y="0"/>
                </a:lnTo>
                <a:lnTo>
                  <a:pt x="20358" y="4546"/>
                </a:lnTo>
                <a:lnTo>
                  <a:pt x="20358" y="10172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7" name="object 91">
            <a:extLst>
              <a:ext uri="{FF2B5EF4-FFF2-40B4-BE49-F238E27FC236}">
                <a16:creationId xmlns:a16="http://schemas.microsoft.com/office/drawing/2014/main" id="{3E7D8694-B512-4E21-B068-38684ED6F910}"/>
              </a:ext>
            </a:extLst>
          </p:cNvPr>
          <p:cNvSpPr/>
          <p:nvPr/>
        </p:nvSpPr>
        <p:spPr>
          <a:xfrm>
            <a:off x="6064377" y="3389563"/>
            <a:ext cx="23063" cy="23063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345" y="10172"/>
                </a:moveTo>
                <a:lnTo>
                  <a:pt x="20345" y="15798"/>
                </a:lnTo>
                <a:lnTo>
                  <a:pt x="15798" y="20358"/>
                </a:lnTo>
                <a:lnTo>
                  <a:pt x="10172" y="20358"/>
                </a:lnTo>
                <a:lnTo>
                  <a:pt x="4546" y="20358"/>
                </a:lnTo>
                <a:lnTo>
                  <a:pt x="0" y="15798"/>
                </a:lnTo>
                <a:lnTo>
                  <a:pt x="0" y="10172"/>
                </a:lnTo>
                <a:lnTo>
                  <a:pt x="0" y="4546"/>
                </a:lnTo>
                <a:lnTo>
                  <a:pt x="4546" y="0"/>
                </a:lnTo>
                <a:lnTo>
                  <a:pt x="10172" y="0"/>
                </a:lnTo>
                <a:lnTo>
                  <a:pt x="15798" y="0"/>
                </a:lnTo>
                <a:lnTo>
                  <a:pt x="20345" y="4546"/>
                </a:lnTo>
                <a:lnTo>
                  <a:pt x="20345" y="10172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8" name="object 92">
            <a:extLst>
              <a:ext uri="{FF2B5EF4-FFF2-40B4-BE49-F238E27FC236}">
                <a16:creationId xmlns:a16="http://schemas.microsoft.com/office/drawing/2014/main" id="{694E3626-E099-4440-B90A-3EA0CFB13F8C}"/>
              </a:ext>
            </a:extLst>
          </p:cNvPr>
          <p:cNvSpPr/>
          <p:nvPr/>
        </p:nvSpPr>
        <p:spPr>
          <a:xfrm>
            <a:off x="5958050" y="2615746"/>
            <a:ext cx="16773" cy="16773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4808" y="7416"/>
                </a:moveTo>
                <a:lnTo>
                  <a:pt x="14808" y="11506"/>
                </a:lnTo>
                <a:lnTo>
                  <a:pt x="11480" y="14833"/>
                </a:lnTo>
                <a:lnTo>
                  <a:pt x="7391" y="14833"/>
                </a:lnTo>
                <a:lnTo>
                  <a:pt x="3301" y="14833"/>
                </a:lnTo>
                <a:lnTo>
                  <a:pt x="0" y="11506"/>
                </a:lnTo>
                <a:lnTo>
                  <a:pt x="0" y="7416"/>
                </a:lnTo>
                <a:lnTo>
                  <a:pt x="0" y="3314"/>
                </a:lnTo>
                <a:lnTo>
                  <a:pt x="3301" y="0"/>
                </a:lnTo>
                <a:lnTo>
                  <a:pt x="7391" y="0"/>
                </a:lnTo>
                <a:lnTo>
                  <a:pt x="11480" y="0"/>
                </a:lnTo>
                <a:lnTo>
                  <a:pt x="14808" y="3314"/>
                </a:lnTo>
                <a:lnTo>
                  <a:pt x="14808" y="7416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89" name="object 93">
            <a:extLst>
              <a:ext uri="{FF2B5EF4-FFF2-40B4-BE49-F238E27FC236}">
                <a16:creationId xmlns:a16="http://schemas.microsoft.com/office/drawing/2014/main" id="{2F83C51C-137D-410C-9283-5BBDE38C3668}"/>
              </a:ext>
            </a:extLst>
          </p:cNvPr>
          <p:cNvSpPr/>
          <p:nvPr/>
        </p:nvSpPr>
        <p:spPr>
          <a:xfrm>
            <a:off x="6513326" y="2447454"/>
            <a:ext cx="11182" cy="11182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9753" y="4876"/>
                </a:moveTo>
                <a:lnTo>
                  <a:pt x="9753" y="7581"/>
                </a:lnTo>
                <a:lnTo>
                  <a:pt x="7569" y="9766"/>
                </a:lnTo>
                <a:lnTo>
                  <a:pt x="4864" y="9766"/>
                </a:lnTo>
                <a:lnTo>
                  <a:pt x="2158" y="9766"/>
                </a:lnTo>
                <a:lnTo>
                  <a:pt x="0" y="7581"/>
                </a:lnTo>
                <a:lnTo>
                  <a:pt x="0" y="4876"/>
                </a:lnTo>
                <a:lnTo>
                  <a:pt x="0" y="2184"/>
                </a:lnTo>
                <a:lnTo>
                  <a:pt x="2158" y="0"/>
                </a:lnTo>
                <a:lnTo>
                  <a:pt x="4864" y="0"/>
                </a:lnTo>
                <a:lnTo>
                  <a:pt x="7569" y="0"/>
                </a:lnTo>
                <a:lnTo>
                  <a:pt x="9753" y="2184"/>
                </a:lnTo>
                <a:lnTo>
                  <a:pt x="9753" y="4876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0" name="object 94">
            <a:extLst>
              <a:ext uri="{FF2B5EF4-FFF2-40B4-BE49-F238E27FC236}">
                <a16:creationId xmlns:a16="http://schemas.microsoft.com/office/drawing/2014/main" id="{36A54219-35DD-4309-805A-F934854A9F57}"/>
              </a:ext>
            </a:extLst>
          </p:cNvPr>
          <p:cNvSpPr/>
          <p:nvPr/>
        </p:nvSpPr>
        <p:spPr>
          <a:xfrm>
            <a:off x="5593427" y="2907409"/>
            <a:ext cx="22364" cy="22364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5506" y="0"/>
                </a:moveTo>
                <a:lnTo>
                  <a:pt x="4457" y="0"/>
                </a:lnTo>
                <a:lnTo>
                  <a:pt x="0" y="4444"/>
                </a:lnTo>
                <a:lnTo>
                  <a:pt x="0" y="15493"/>
                </a:lnTo>
                <a:lnTo>
                  <a:pt x="4457" y="19951"/>
                </a:lnTo>
                <a:lnTo>
                  <a:pt x="15481" y="19951"/>
                </a:lnTo>
                <a:lnTo>
                  <a:pt x="19939" y="15493"/>
                </a:lnTo>
                <a:lnTo>
                  <a:pt x="19939" y="10185"/>
                </a:lnTo>
                <a:lnTo>
                  <a:pt x="9969" y="10185"/>
                </a:lnTo>
                <a:lnTo>
                  <a:pt x="9766" y="9969"/>
                </a:lnTo>
                <a:lnTo>
                  <a:pt x="9969" y="9753"/>
                </a:lnTo>
                <a:lnTo>
                  <a:pt x="19939" y="9753"/>
                </a:lnTo>
                <a:lnTo>
                  <a:pt x="19939" y="4444"/>
                </a:lnTo>
                <a:lnTo>
                  <a:pt x="15506" y="0"/>
                </a:lnTo>
                <a:close/>
              </a:path>
              <a:path w="20320" h="20319">
                <a:moveTo>
                  <a:pt x="9969" y="9753"/>
                </a:moveTo>
                <a:lnTo>
                  <a:pt x="9766" y="9969"/>
                </a:lnTo>
                <a:lnTo>
                  <a:pt x="9969" y="10185"/>
                </a:lnTo>
                <a:lnTo>
                  <a:pt x="9969" y="9753"/>
                </a:lnTo>
                <a:close/>
              </a:path>
              <a:path w="20320" h="20319">
                <a:moveTo>
                  <a:pt x="9969" y="9753"/>
                </a:moveTo>
                <a:lnTo>
                  <a:pt x="9969" y="10185"/>
                </a:lnTo>
                <a:lnTo>
                  <a:pt x="10198" y="9969"/>
                </a:lnTo>
                <a:lnTo>
                  <a:pt x="9969" y="9753"/>
                </a:lnTo>
                <a:close/>
              </a:path>
              <a:path w="20320" h="20319">
                <a:moveTo>
                  <a:pt x="19939" y="9753"/>
                </a:moveTo>
                <a:lnTo>
                  <a:pt x="9969" y="9753"/>
                </a:lnTo>
                <a:lnTo>
                  <a:pt x="10198" y="9969"/>
                </a:lnTo>
                <a:lnTo>
                  <a:pt x="9969" y="10185"/>
                </a:lnTo>
                <a:lnTo>
                  <a:pt x="19939" y="10185"/>
                </a:lnTo>
                <a:lnTo>
                  <a:pt x="19939" y="9753"/>
                </a:lnTo>
                <a:close/>
              </a:path>
            </a:pathLst>
          </a:custGeom>
          <a:solidFill>
            <a:srgbClr val="3F814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1" name="object 95">
            <a:extLst>
              <a:ext uri="{FF2B5EF4-FFF2-40B4-BE49-F238E27FC236}">
                <a16:creationId xmlns:a16="http://schemas.microsoft.com/office/drawing/2014/main" id="{F58286CA-3A6C-461E-871C-5B787A357B1B}"/>
              </a:ext>
            </a:extLst>
          </p:cNvPr>
          <p:cNvSpPr/>
          <p:nvPr/>
        </p:nvSpPr>
        <p:spPr>
          <a:xfrm>
            <a:off x="6115018" y="3552390"/>
            <a:ext cx="16773" cy="16773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4960" y="7480"/>
                </a:moveTo>
                <a:lnTo>
                  <a:pt x="14960" y="11607"/>
                </a:lnTo>
                <a:lnTo>
                  <a:pt x="11607" y="14947"/>
                </a:lnTo>
                <a:lnTo>
                  <a:pt x="7467" y="14947"/>
                </a:lnTo>
                <a:lnTo>
                  <a:pt x="3352" y="14947"/>
                </a:lnTo>
                <a:lnTo>
                  <a:pt x="0" y="11607"/>
                </a:lnTo>
                <a:lnTo>
                  <a:pt x="0" y="7480"/>
                </a:lnTo>
                <a:lnTo>
                  <a:pt x="0" y="3352"/>
                </a:lnTo>
                <a:lnTo>
                  <a:pt x="3352" y="0"/>
                </a:lnTo>
                <a:lnTo>
                  <a:pt x="7467" y="0"/>
                </a:lnTo>
                <a:lnTo>
                  <a:pt x="11607" y="0"/>
                </a:lnTo>
                <a:lnTo>
                  <a:pt x="14960" y="3352"/>
                </a:lnTo>
                <a:lnTo>
                  <a:pt x="14960" y="7480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2" name="object 96">
            <a:extLst>
              <a:ext uri="{FF2B5EF4-FFF2-40B4-BE49-F238E27FC236}">
                <a16:creationId xmlns:a16="http://schemas.microsoft.com/office/drawing/2014/main" id="{E5BEDF95-5166-4B70-8A75-F7F1A3FA9432}"/>
              </a:ext>
            </a:extLst>
          </p:cNvPr>
          <p:cNvSpPr/>
          <p:nvPr/>
        </p:nvSpPr>
        <p:spPr>
          <a:xfrm>
            <a:off x="6442236" y="3481383"/>
            <a:ext cx="13279" cy="13279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11518" y="5740"/>
                </a:moveTo>
                <a:lnTo>
                  <a:pt x="11518" y="8915"/>
                </a:lnTo>
                <a:lnTo>
                  <a:pt x="8940" y="11493"/>
                </a:lnTo>
                <a:lnTo>
                  <a:pt x="5765" y="11493"/>
                </a:lnTo>
                <a:lnTo>
                  <a:pt x="2590" y="11493"/>
                </a:lnTo>
                <a:lnTo>
                  <a:pt x="0" y="8915"/>
                </a:lnTo>
                <a:lnTo>
                  <a:pt x="0" y="5740"/>
                </a:lnTo>
                <a:lnTo>
                  <a:pt x="0" y="2565"/>
                </a:lnTo>
                <a:lnTo>
                  <a:pt x="2590" y="0"/>
                </a:lnTo>
                <a:lnTo>
                  <a:pt x="5765" y="0"/>
                </a:lnTo>
                <a:lnTo>
                  <a:pt x="8940" y="0"/>
                </a:lnTo>
                <a:lnTo>
                  <a:pt x="11518" y="2565"/>
                </a:lnTo>
                <a:lnTo>
                  <a:pt x="11518" y="5740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3" name="object 97">
            <a:extLst>
              <a:ext uri="{FF2B5EF4-FFF2-40B4-BE49-F238E27FC236}">
                <a16:creationId xmlns:a16="http://schemas.microsoft.com/office/drawing/2014/main" id="{45D111E4-2F67-40B1-A733-DFAA91227604}"/>
              </a:ext>
            </a:extLst>
          </p:cNvPr>
          <p:cNvSpPr/>
          <p:nvPr/>
        </p:nvSpPr>
        <p:spPr>
          <a:xfrm>
            <a:off x="6442802" y="2939833"/>
            <a:ext cx="51019" cy="47524"/>
          </a:xfrm>
          <a:custGeom>
            <a:avLst/>
            <a:gdLst/>
            <a:ahLst/>
            <a:cxnLst/>
            <a:rect l="l" t="t" r="r" b="b"/>
            <a:pathLst>
              <a:path w="46354" h="43180">
                <a:moveTo>
                  <a:pt x="46221" y="21283"/>
                </a:moveTo>
                <a:lnTo>
                  <a:pt x="42006" y="34610"/>
                </a:lnTo>
                <a:lnTo>
                  <a:pt x="31216" y="42964"/>
                </a:lnTo>
                <a:lnTo>
                  <a:pt x="14416" y="41063"/>
                </a:lnTo>
                <a:lnTo>
                  <a:pt x="4022" y="33768"/>
                </a:lnTo>
                <a:lnTo>
                  <a:pt x="0" y="22911"/>
                </a:lnTo>
                <a:lnTo>
                  <a:pt x="3892" y="8761"/>
                </a:lnTo>
                <a:lnTo>
                  <a:pt x="14021" y="0"/>
                </a:lnTo>
                <a:lnTo>
                  <a:pt x="31119" y="1517"/>
                </a:lnTo>
                <a:lnTo>
                  <a:pt x="41740" y="8375"/>
                </a:lnTo>
                <a:lnTo>
                  <a:pt x="46087" y="18797"/>
                </a:lnTo>
                <a:lnTo>
                  <a:pt x="46221" y="21283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4" name="object 98">
            <a:extLst>
              <a:ext uri="{FF2B5EF4-FFF2-40B4-BE49-F238E27FC236}">
                <a16:creationId xmlns:a16="http://schemas.microsoft.com/office/drawing/2014/main" id="{86F305BE-97FF-4E49-AE89-EA2EEDBC8B99}"/>
              </a:ext>
            </a:extLst>
          </p:cNvPr>
          <p:cNvSpPr/>
          <p:nvPr/>
        </p:nvSpPr>
        <p:spPr>
          <a:xfrm>
            <a:off x="4978605" y="2589858"/>
            <a:ext cx="23762" cy="23762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21082" y="10553"/>
                </a:moveTo>
                <a:lnTo>
                  <a:pt x="21082" y="16370"/>
                </a:lnTo>
                <a:lnTo>
                  <a:pt x="16395" y="21107"/>
                </a:lnTo>
                <a:lnTo>
                  <a:pt x="10541" y="21107"/>
                </a:lnTo>
                <a:lnTo>
                  <a:pt x="4737" y="21107"/>
                </a:lnTo>
                <a:lnTo>
                  <a:pt x="0" y="16370"/>
                </a:lnTo>
                <a:lnTo>
                  <a:pt x="0" y="10553"/>
                </a:lnTo>
                <a:lnTo>
                  <a:pt x="0" y="4724"/>
                </a:lnTo>
                <a:lnTo>
                  <a:pt x="4737" y="0"/>
                </a:lnTo>
                <a:lnTo>
                  <a:pt x="10541" y="0"/>
                </a:lnTo>
                <a:lnTo>
                  <a:pt x="16395" y="0"/>
                </a:lnTo>
                <a:lnTo>
                  <a:pt x="21082" y="4724"/>
                </a:lnTo>
                <a:lnTo>
                  <a:pt x="21082" y="10553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5" name="object 99">
            <a:extLst>
              <a:ext uri="{FF2B5EF4-FFF2-40B4-BE49-F238E27FC236}">
                <a16:creationId xmlns:a16="http://schemas.microsoft.com/office/drawing/2014/main" id="{D2EFE204-D22C-4279-8EC1-615B7FFFB9F3}"/>
              </a:ext>
            </a:extLst>
          </p:cNvPr>
          <p:cNvSpPr/>
          <p:nvPr/>
        </p:nvSpPr>
        <p:spPr>
          <a:xfrm>
            <a:off x="5891795" y="2975797"/>
            <a:ext cx="14677" cy="14677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2890" y="6451"/>
                </a:moveTo>
                <a:lnTo>
                  <a:pt x="12890" y="9994"/>
                </a:lnTo>
                <a:lnTo>
                  <a:pt x="10020" y="12890"/>
                </a:lnTo>
                <a:lnTo>
                  <a:pt x="6413" y="12890"/>
                </a:lnTo>
                <a:lnTo>
                  <a:pt x="2870" y="12890"/>
                </a:lnTo>
                <a:lnTo>
                  <a:pt x="0" y="9994"/>
                </a:lnTo>
                <a:lnTo>
                  <a:pt x="0" y="6451"/>
                </a:lnTo>
                <a:lnTo>
                  <a:pt x="0" y="2882"/>
                </a:lnTo>
                <a:lnTo>
                  <a:pt x="2870" y="0"/>
                </a:lnTo>
                <a:lnTo>
                  <a:pt x="6413" y="0"/>
                </a:lnTo>
                <a:lnTo>
                  <a:pt x="10020" y="0"/>
                </a:lnTo>
                <a:lnTo>
                  <a:pt x="12890" y="2882"/>
                </a:lnTo>
                <a:lnTo>
                  <a:pt x="12890" y="6451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6" name="object 100">
            <a:extLst>
              <a:ext uri="{FF2B5EF4-FFF2-40B4-BE49-F238E27FC236}">
                <a16:creationId xmlns:a16="http://schemas.microsoft.com/office/drawing/2014/main" id="{8527DA39-FA3F-4C89-98D9-47FB8CF10648}"/>
              </a:ext>
            </a:extLst>
          </p:cNvPr>
          <p:cNvSpPr/>
          <p:nvPr/>
        </p:nvSpPr>
        <p:spPr>
          <a:xfrm>
            <a:off x="5747071" y="3616337"/>
            <a:ext cx="29353" cy="29353"/>
          </a:xfrm>
          <a:custGeom>
            <a:avLst/>
            <a:gdLst/>
            <a:ahLst/>
            <a:cxnLst/>
            <a:rect l="l" t="t" r="r" b="b"/>
            <a:pathLst>
              <a:path w="26670" h="26669">
                <a:moveTo>
                  <a:pt x="26174" y="13081"/>
                </a:moveTo>
                <a:lnTo>
                  <a:pt x="26174" y="20307"/>
                </a:lnTo>
                <a:lnTo>
                  <a:pt x="20294" y="26162"/>
                </a:lnTo>
                <a:lnTo>
                  <a:pt x="13068" y="26162"/>
                </a:lnTo>
                <a:lnTo>
                  <a:pt x="5854" y="26162"/>
                </a:lnTo>
                <a:lnTo>
                  <a:pt x="0" y="20307"/>
                </a:lnTo>
                <a:lnTo>
                  <a:pt x="0" y="13081"/>
                </a:lnTo>
                <a:lnTo>
                  <a:pt x="0" y="5854"/>
                </a:lnTo>
                <a:lnTo>
                  <a:pt x="5854" y="0"/>
                </a:lnTo>
                <a:lnTo>
                  <a:pt x="13068" y="0"/>
                </a:lnTo>
                <a:lnTo>
                  <a:pt x="20294" y="0"/>
                </a:lnTo>
                <a:lnTo>
                  <a:pt x="26174" y="5854"/>
                </a:lnTo>
                <a:lnTo>
                  <a:pt x="26174" y="13081"/>
                </a:lnTo>
                <a:close/>
              </a:path>
            </a:pathLst>
          </a:custGeom>
          <a:ln w="6349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7" name="object 101">
            <a:extLst>
              <a:ext uri="{FF2B5EF4-FFF2-40B4-BE49-F238E27FC236}">
                <a16:creationId xmlns:a16="http://schemas.microsoft.com/office/drawing/2014/main" id="{FF7D25B6-B972-4168-8194-C8FADBBDC291}"/>
              </a:ext>
            </a:extLst>
          </p:cNvPr>
          <p:cNvSpPr/>
          <p:nvPr/>
        </p:nvSpPr>
        <p:spPr>
          <a:xfrm>
            <a:off x="5987725" y="2572513"/>
            <a:ext cx="24461" cy="24461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21" y="11023"/>
                </a:moveTo>
                <a:lnTo>
                  <a:pt x="22021" y="17106"/>
                </a:lnTo>
                <a:lnTo>
                  <a:pt x="17119" y="22047"/>
                </a:lnTo>
                <a:lnTo>
                  <a:pt x="11010" y="22047"/>
                </a:lnTo>
                <a:lnTo>
                  <a:pt x="4940" y="22047"/>
                </a:lnTo>
                <a:lnTo>
                  <a:pt x="0" y="17106"/>
                </a:lnTo>
                <a:lnTo>
                  <a:pt x="0" y="11023"/>
                </a:lnTo>
                <a:lnTo>
                  <a:pt x="0" y="4927"/>
                </a:lnTo>
                <a:lnTo>
                  <a:pt x="4940" y="0"/>
                </a:lnTo>
                <a:lnTo>
                  <a:pt x="11010" y="0"/>
                </a:lnTo>
                <a:lnTo>
                  <a:pt x="17119" y="0"/>
                </a:lnTo>
                <a:lnTo>
                  <a:pt x="22021" y="4927"/>
                </a:lnTo>
                <a:lnTo>
                  <a:pt x="22021" y="11023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8" name="object 102">
            <a:extLst>
              <a:ext uri="{FF2B5EF4-FFF2-40B4-BE49-F238E27FC236}">
                <a16:creationId xmlns:a16="http://schemas.microsoft.com/office/drawing/2014/main" id="{CE1C5B09-1E32-424C-B24A-84983DD43255}"/>
              </a:ext>
            </a:extLst>
          </p:cNvPr>
          <p:cNvSpPr/>
          <p:nvPr/>
        </p:nvSpPr>
        <p:spPr>
          <a:xfrm>
            <a:off x="3871422" y="3367405"/>
            <a:ext cx="100639" cy="100639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91374" y="45598"/>
                </a:moveTo>
                <a:lnTo>
                  <a:pt x="73270" y="82052"/>
                </a:lnTo>
                <a:lnTo>
                  <a:pt x="47017" y="91311"/>
                </a:lnTo>
                <a:lnTo>
                  <a:pt x="32367" y="89136"/>
                </a:lnTo>
                <a:lnTo>
                  <a:pt x="19717" y="83041"/>
                </a:lnTo>
                <a:lnTo>
                  <a:pt x="9691" y="73710"/>
                </a:lnTo>
                <a:lnTo>
                  <a:pt x="2911" y="61824"/>
                </a:lnTo>
                <a:lnTo>
                  <a:pt x="0" y="48065"/>
                </a:lnTo>
                <a:lnTo>
                  <a:pt x="2101" y="33060"/>
                </a:lnTo>
                <a:lnTo>
                  <a:pt x="8042" y="20199"/>
                </a:lnTo>
                <a:lnTo>
                  <a:pt x="17161" y="10034"/>
                </a:lnTo>
                <a:lnTo>
                  <a:pt x="28801" y="3117"/>
                </a:lnTo>
                <a:lnTo>
                  <a:pt x="42299" y="0"/>
                </a:lnTo>
                <a:lnTo>
                  <a:pt x="57576" y="2032"/>
                </a:lnTo>
                <a:lnTo>
                  <a:pt x="87911" y="28225"/>
                </a:lnTo>
                <a:lnTo>
                  <a:pt x="91374" y="45598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9" name="object 103">
            <a:extLst>
              <a:ext uri="{FF2B5EF4-FFF2-40B4-BE49-F238E27FC236}">
                <a16:creationId xmlns:a16="http://schemas.microsoft.com/office/drawing/2014/main" id="{0706436D-9315-474D-B4B8-052164423DB7}"/>
              </a:ext>
            </a:extLst>
          </p:cNvPr>
          <p:cNvSpPr/>
          <p:nvPr/>
        </p:nvSpPr>
        <p:spPr>
          <a:xfrm>
            <a:off x="3917532" y="4019244"/>
            <a:ext cx="25160" cy="25160"/>
          </a:xfrm>
          <a:custGeom>
            <a:avLst/>
            <a:gdLst/>
            <a:ahLst/>
            <a:cxnLst/>
            <a:rect l="l" t="t" r="r" b="b"/>
            <a:pathLst>
              <a:path w="22860" h="22860">
                <a:moveTo>
                  <a:pt x="22796" y="11404"/>
                </a:moveTo>
                <a:lnTo>
                  <a:pt x="22796" y="17703"/>
                </a:lnTo>
                <a:lnTo>
                  <a:pt x="17703" y="22796"/>
                </a:lnTo>
                <a:lnTo>
                  <a:pt x="11404" y="22796"/>
                </a:lnTo>
                <a:lnTo>
                  <a:pt x="5105" y="22796"/>
                </a:lnTo>
                <a:lnTo>
                  <a:pt x="0" y="17703"/>
                </a:lnTo>
                <a:lnTo>
                  <a:pt x="0" y="11404"/>
                </a:lnTo>
                <a:lnTo>
                  <a:pt x="0" y="5092"/>
                </a:lnTo>
                <a:lnTo>
                  <a:pt x="5105" y="0"/>
                </a:lnTo>
                <a:lnTo>
                  <a:pt x="11404" y="0"/>
                </a:lnTo>
                <a:lnTo>
                  <a:pt x="17703" y="0"/>
                </a:lnTo>
                <a:lnTo>
                  <a:pt x="22796" y="5092"/>
                </a:lnTo>
                <a:lnTo>
                  <a:pt x="22796" y="11404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0" name="object 104">
            <a:extLst>
              <a:ext uri="{FF2B5EF4-FFF2-40B4-BE49-F238E27FC236}">
                <a16:creationId xmlns:a16="http://schemas.microsoft.com/office/drawing/2014/main" id="{E7F68157-557E-430C-BFA7-08E8F49F82FD}"/>
              </a:ext>
            </a:extLst>
          </p:cNvPr>
          <p:cNvSpPr/>
          <p:nvPr/>
        </p:nvSpPr>
        <p:spPr>
          <a:xfrm>
            <a:off x="2998883" y="4005540"/>
            <a:ext cx="51019" cy="47524"/>
          </a:xfrm>
          <a:custGeom>
            <a:avLst/>
            <a:gdLst/>
            <a:ahLst/>
            <a:cxnLst/>
            <a:rect l="l" t="t" r="r" b="b"/>
            <a:pathLst>
              <a:path w="46355" h="43179">
                <a:moveTo>
                  <a:pt x="46083" y="21302"/>
                </a:moveTo>
                <a:lnTo>
                  <a:pt x="41854" y="34617"/>
                </a:lnTo>
                <a:lnTo>
                  <a:pt x="31035" y="42935"/>
                </a:lnTo>
                <a:lnTo>
                  <a:pt x="14272" y="40988"/>
                </a:lnTo>
                <a:lnTo>
                  <a:pt x="3934" y="33630"/>
                </a:lnTo>
                <a:lnTo>
                  <a:pt x="0" y="22712"/>
                </a:lnTo>
                <a:lnTo>
                  <a:pt x="3950" y="8678"/>
                </a:lnTo>
                <a:lnTo>
                  <a:pt x="14191" y="0"/>
                </a:lnTo>
                <a:lnTo>
                  <a:pt x="31216" y="1613"/>
                </a:lnTo>
                <a:lnTo>
                  <a:pt x="41755" y="8590"/>
                </a:lnTo>
                <a:lnTo>
                  <a:pt x="45980" y="19126"/>
                </a:lnTo>
                <a:lnTo>
                  <a:pt x="46083" y="21302"/>
                </a:lnTo>
                <a:close/>
              </a:path>
            </a:pathLst>
          </a:custGeom>
          <a:ln w="6349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1" name="object 105">
            <a:extLst>
              <a:ext uri="{FF2B5EF4-FFF2-40B4-BE49-F238E27FC236}">
                <a16:creationId xmlns:a16="http://schemas.microsoft.com/office/drawing/2014/main" id="{553E3090-FA92-4E53-A8CF-C6533DBBBE9F}"/>
              </a:ext>
            </a:extLst>
          </p:cNvPr>
          <p:cNvSpPr/>
          <p:nvPr/>
        </p:nvSpPr>
        <p:spPr>
          <a:xfrm>
            <a:off x="4130679" y="2813292"/>
            <a:ext cx="30751" cy="30751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666" y="0"/>
                </a:moveTo>
                <a:lnTo>
                  <a:pt x="6248" y="0"/>
                </a:lnTo>
                <a:lnTo>
                  <a:pt x="0" y="6235"/>
                </a:lnTo>
                <a:lnTo>
                  <a:pt x="0" y="21640"/>
                </a:lnTo>
                <a:lnTo>
                  <a:pt x="6248" y="27889"/>
                </a:lnTo>
                <a:lnTo>
                  <a:pt x="21666" y="27889"/>
                </a:lnTo>
                <a:lnTo>
                  <a:pt x="27901" y="21640"/>
                </a:lnTo>
                <a:lnTo>
                  <a:pt x="27901" y="17691"/>
                </a:lnTo>
                <a:lnTo>
                  <a:pt x="11887" y="17691"/>
                </a:lnTo>
                <a:lnTo>
                  <a:pt x="10198" y="16014"/>
                </a:lnTo>
                <a:lnTo>
                  <a:pt x="10198" y="11861"/>
                </a:lnTo>
                <a:lnTo>
                  <a:pt x="11874" y="10198"/>
                </a:lnTo>
                <a:lnTo>
                  <a:pt x="27901" y="10198"/>
                </a:lnTo>
                <a:lnTo>
                  <a:pt x="27901" y="6235"/>
                </a:lnTo>
                <a:lnTo>
                  <a:pt x="21666" y="0"/>
                </a:lnTo>
                <a:close/>
              </a:path>
              <a:path w="27939" h="27939">
                <a:moveTo>
                  <a:pt x="27901" y="10198"/>
                </a:moveTo>
                <a:lnTo>
                  <a:pt x="16027" y="10198"/>
                </a:lnTo>
                <a:lnTo>
                  <a:pt x="17703" y="11861"/>
                </a:lnTo>
                <a:lnTo>
                  <a:pt x="17703" y="16014"/>
                </a:lnTo>
                <a:lnTo>
                  <a:pt x="16027" y="17691"/>
                </a:lnTo>
                <a:lnTo>
                  <a:pt x="27901" y="17691"/>
                </a:lnTo>
                <a:lnTo>
                  <a:pt x="27901" y="10198"/>
                </a:lnTo>
                <a:close/>
              </a:path>
            </a:pathLst>
          </a:custGeom>
          <a:solidFill>
            <a:srgbClr val="F9D23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2" name="object 106">
            <a:extLst>
              <a:ext uri="{FF2B5EF4-FFF2-40B4-BE49-F238E27FC236}">
                <a16:creationId xmlns:a16="http://schemas.microsoft.com/office/drawing/2014/main" id="{1D259EC4-A531-41E9-A337-EBDC9C5FC1AC}"/>
              </a:ext>
            </a:extLst>
          </p:cNvPr>
          <p:cNvSpPr/>
          <p:nvPr/>
        </p:nvSpPr>
        <p:spPr>
          <a:xfrm>
            <a:off x="4798950" y="3599339"/>
            <a:ext cx="12580" cy="1258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11175" y="5588"/>
                </a:moveTo>
                <a:lnTo>
                  <a:pt x="11175" y="8686"/>
                </a:lnTo>
                <a:lnTo>
                  <a:pt x="8674" y="11188"/>
                </a:lnTo>
                <a:lnTo>
                  <a:pt x="5600" y="11188"/>
                </a:lnTo>
                <a:lnTo>
                  <a:pt x="2501" y="11188"/>
                </a:lnTo>
                <a:lnTo>
                  <a:pt x="0" y="8686"/>
                </a:lnTo>
                <a:lnTo>
                  <a:pt x="0" y="5588"/>
                </a:lnTo>
                <a:lnTo>
                  <a:pt x="0" y="2501"/>
                </a:lnTo>
                <a:lnTo>
                  <a:pt x="2501" y="0"/>
                </a:lnTo>
                <a:lnTo>
                  <a:pt x="5600" y="0"/>
                </a:lnTo>
                <a:lnTo>
                  <a:pt x="8674" y="0"/>
                </a:lnTo>
                <a:lnTo>
                  <a:pt x="11175" y="2501"/>
                </a:lnTo>
                <a:lnTo>
                  <a:pt x="11175" y="5588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3" name="object 107">
            <a:extLst>
              <a:ext uri="{FF2B5EF4-FFF2-40B4-BE49-F238E27FC236}">
                <a16:creationId xmlns:a16="http://schemas.microsoft.com/office/drawing/2014/main" id="{D1724C12-ADBA-40B6-ADBA-3064E28B04BA}"/>
              </a:ext>
            </a:extLst>
          </p:cNvPr>
          <p:cNvSpPr/>
          <p:nvPr/>
        </p:nvSpPr>
        <p:spPr>
          <a:xfrm>
            <a:off x="4129869" y="3659444"/>
            <a:ext cx="21665" cy="21665"/>
          </a:xfrm>
          <a:custGeom>
            <a:avLst/>
            <a:gdLst/>
            <a:ahLst/>
            <a:cxnLst/>
            <a:rect l="l" t="t" r="r" b="b"/>
            <a:pathLst>
              <a:path w="19685" h="19685">
                <a:moveTo>
                  <a:pt x="19176" y="9588"/>
                </a:moveTo>
                <a:lnTo>
                  <a:pt x="19176" y="14884"/>
                </a:lnTo>
                <a:lnTo>
                  <a:pt x="14884" y="19176"/>
                </a:lnTo>
                <a:lnTo>
                  <a:pt x="9588" y="19176"/>
                </a:lnTo>
                <a:lnTo>
                  <a:pt x="4305" y="19176"/>
                </a:lnTo>
                <a:lnTo>
                  <a:pt x="0" y="14884"/>
                </a:lnTo>
                <a:lnTo>
                  <a:pt x="0" y="9588"/>
                </a:lnTo>
                <a:lnTo>
                  <a:pt x="0" y="4292"/>
                </a:lnTo>
                <a:lnTo>
                  <a:pt x="4305" y="0"/>
                </a:lnTo>
                <a:lnTo>
                  <a:pt x="9588" y="0"/>
                </a:lnTo>
                <a:lnTo>
                  <a:pt x="14884" y="0"/>
                </a:lnTo>
                <a:lnTo>
                  <a:pt x="19176" y="4292"/>
                </a:lnTo>
                <a:lnTo>
                  <a:pt x="19176" y="9588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4" name="object 108">
            <a:extLst>
              <a:ext uri="{FF2B5EF4-FFF2-40B4-BE49-F238E27FC236}">
                <a16:creationId xmlns:a16="http://schemas.microsoft.com/office/drawing/2014/main" id="{7015B8C3-DDAC-400C-9828-B347727B631B}"/>
              </a:ext>
            </a:extLst>
          </p:cNvPr>
          <p:cNvSpPr/>
          <p:nvPr/>
        </p:nvSpPr>
        <p:spPr>
          <a:xfrm>
            <a:off x="4956536" y="3532583"/>
            <a:ext cx="11881" cy="11881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198" y="5092"/>
                </a:moveTo>
                <a:lnTo>
                  <a:pt x="10198" y="7899"/>
                </a:lnTo>
                <a:lnTo>
                  <a:pt x="7924" y="10185"/>
                </a:lnTo>
                <a:lnTo>
                  <a:pt x="5118" y="10185"/>
                </a:lnTo>
                <a:lnTo>
                  <a:pt x="2285" y="10185"/>
                </a:lnTo>
                <a:lnTo>
                  <a:pt x="0" y="7899"/>
                </a:lnTo>
                <a:lnTo>
                  <a:pt x="0" y="5092"/>
                </a:lnTo>
                <a:lnTo>
                  <a:pt x="0" y="2273"/>
                </a:lnTo>
                <a:lnTo>
                  <a:pt x="2285" y="0"/>
                </a:lnTo>
                <a:lnTo>
                  <a:pt x="5118" y="0"/>
                </a:lnTo>
                <a:lnTo>
                  <a:pt x="7924" y="0"/>
                </a:lnTo>
                <a:lnTo>
                  <a:pt x="10198" y="2273"/>
                </a:lnTo>
                <a:lnTo>
                  <a:pt x="10198" y="5092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5" name="object 109">
            <a:extLst>
              <a:ext uri="{FF2B5EF4-FFF2-40B4-BE49-F238E27FC236}">
                <a16:creationId xmlns:a16="http://schemas.microsoft.com/office/drawing/2014/main" id="{12561137-8D5D-4E29-A67E-4B8FE07EAABB}"/>
              </a:ext>
            </a:extLst>
          </p:cNvPr>
          <p:cNvSpPr/>
          <p:nvPr/>
        </p:nvSpPr>
        <p:spPr>
          <a:xfrm>
            <a:off x="3698001" y="3726816"/>
            <a:ext cx="60802" cy="60802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54848" y="27368"/>
                </a:moveTo>
                <a:lnTo>
                  <a:pt x="51230" y="40993"/>
                </a:lnTo>
                <a:lnTo>
                  <a:pt x="41698" y="50798"/>
                </a:lnTo>
                <a:lnTo>
                  <a:pt x="28235" y="54801"/>
                </a:lnTo>
                <a:lnTo>
                  <a:pt x="14222" y="51296"/>
                </a:lnTo>
                <a:lnTo>
                  <a:pt x="4235" y="42021"/>
                </a:lnTo>
                <a:lnTo>
                  <a:pt x="0" y="28874"/>
                </a:lnTo>
                <a:lnTo>
                  <a:pt x="3401" y="14556"/>
                </a:lnTo>
                <a:lnTo>
                  <a:pt x="12462" y="4421"/>
                </a:lnTo>
                <a:lnTo>
                  <a:pt x="25351" y="0"/>
                </a:lnTo>
                <a:lnTo>
                  <a:pt x="39908" y="3309"/>
                </a:lnTo>
                <a:lnTo>
                  <a:pt x="50164" y="12193"/>
                </a:lnTo>
                <a:lnTo>
                  <a:pt x="54736" y="24870"/>
                </a:lnTo>
                <a:lnTo>
                  <a:pt x="54848" y="27368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6" name="object 110">
            <a:extLst>
              <a:ext uri="{FF2B5EF4-FFF2-40B4-BE49-F238E27FC236}">
                <a16:creationId xmlns:a16="http://schemas.microsoft.com/office/drawing/2014/main" id="{58230CC7-751E-47B1-8D35-18599432739F}"/>
              </a:ext>
            </a:extLst>
          </p:cNvPr>
          <p:cNvSpPr/>
          <p:nvPr/>
        </p:nvSpPr>
        <p:spPr>
          <a:xfrm>
            <a:off x="4824908" y="2705398"/>
            <a:ext cx="16773" cy="16773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15011" y="7492"/>
                </a:moveTo>
                <a:lnTo>
                  <a:pt x="15011" y="11645"/>
                </a:lnTo>
                <a:lnTo>
                  <a:pt x="11633" y="14998"/>
                </a:lnTo>
                <a:lnTo>
                  <a:pt x="7493" y="14998"/>
                </a:lnTo>
                <a:lnTo>
                  <a:pt x="3352" y="14998"/>
                </a:lnTo>
                <a:lnTo>
                  <a:pt x="0" y="11645"/>
                </a:lnTo>
                <a:lnTo>
                  <a:pt x="0" y="7492"/>
                </a:lnTo>
                <a:lnTo>
                  <a:pt x="0" y="3365"/>
                </a:lnTo>
                <a:lnTo>
                  <a:pt x="3352" y="0"/>
                </a:lnTo>
                <a:lnTo>
                  <a:pt x="7493" y="0"/>
                </a:lnTo>
                <a:lnTo>
                  <a:pt x="11633" y="0"/>
                </a:lnTo>
                <a:lnTo>
                  <a:pt x="15011" y="3365"/>
                </a:lnTo>
                <a:lnTo>
                  <a:pt x="15011" y="7492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7" name="object 111">
            <a:extLst>
              <a:ext uri="{FF2B5EF4-FFF2-40B4-BE49-F238E27FC236}">
                <a16:creationId xmlns:a16="http://schemas.microsoft.com/office/drawing/2014/main" id="{5EE1A69A-BD24-42F4-8C52-2FF891633380}"/>
              </a:ext>
            </a:extLst>
          </p:cNvPr>
          <p:cNvSpPr/>
          <p:nvPr/>
        </p:nvSpPr>
        <p:spPr>
          <a:xfrm>
            <a:off x="4533417" y="2991675"/>
            <a:ext cx="39137" cy="39137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013" y="17487"/>
                </a:moveTo>
                <a:lnTo>
                  <a:pt x="35013" y="27165"/>
                </a:lnTo>
                <a:lnTo>
                  <a:pt x="27178" y="35001"/>
                </a:lnTo>
                <a:lnTo>
                  <a:pt x="17513" y="35001"/>
                </a:lnTo>
                <a:lnTo>
                  <a:pt x="7848" y="35001"/>
                </a:lnTo>
                <a:lnTo>
                  <a:pt x="0" y="27165"/>
                </a:lnTo>
                <a:lnTo>
                  <a:pt x="0" y="17487"/>
                </a:lnTo>
                <a:lnTo>
                  <a:pt x="0" y="7835"/>
                </a:lnTo>
                <a:lnTo>
                  <a:pt x="7848" y="0"/>
                </a:lnTo>
                <a:lnTo>
                  <a:pt x="17513" y="0"/>
                </a:lnTo>
                <a:lnTo>
                  <a:pt x="27178" y="0"/>
                </a:lnTo>
                <a:lnTo>
                  <a:pt x="35013" y="7835"/>
                </a:lnTo>
                <a:lnTo>
                  <a:pt x="35013" y="17487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8" name="object 112">
            <a:extLst>
              <a:ext uri="{FF2B5EF4-FFF2-40B4-BE49-F238E27FC236}">
                <a16:creationId xmlns:a16="http://schemas.microsoft.com/office/drawing/2014/main" id="{88DC01DF-820E-4484-BD49-F39D23D931F7}"/>
              </a:ext>
            </a:extLst>
          </p:cNvPr>
          <p:cNvSpPr/>
          <p:nvPr/>
        </p:nvSpPr>
        <p:spPr>
          <a:xfrm>
            <a:off x="5006115" y="3969162"/>
            <a:ext cx="24461" cy="24461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22059" y="11036"/>
                </a:moveTo>
                <a:lnTo>
                  <a:pt x="22059" y="17132"/>
                </a:lnTo>
                <a:lnTo>
                  <a:pt x="17119" y="22059"/>
                </a:lnTo>
                <a:lnTo>
                  <a:pt x="11036" y="22059"/>
                </a:lnTo>
                <a:lnTo>
                  <a:pt x="4914" y="22059"/>
                </a:lnTo>
                <a:lnTo>
                  <a:pt x="0" y="17132"/>
                </a:lnTo>
                <a:lnTo>
                  <a:pt x="0" y="11036"/>
                </a:lnTo>
                <a:lnTo>
                  <a:pt x="0" y="4940"/>
                </a:lnTo>
                <a:lnTo>
                  <a:pt x="4914" y="0"/>
                </a:lnTo>
                <a:lnTo>
                  <a:pt x="11036" y="0"/>
                </a:lnTo>
                <a:lnTo>
                  <a:pt x="17119" y="0"/>
                </a:lnTo>
                <a:lnTo>
                  <a:pt x="22059" y="4940"/>
                </a:lnTo>
                <a:lnTo>
                  <a:pt x="22059" y="11036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9" name="object 113">
            <a:extLst>
              <a:ext uri="{FF2B5EF4-FFF2-40B4-BE49-F238E27FC236}">
                <a16:creationId xmlns:a16="http://schemas.microsoft.com/office/drawing/2014/main" id="{E88D2CFA-61D1-4247-88A3-6DC6ADB7CFD3}"/>
              </a:ext>
            </a:extLst>
          </p:cNvPr>
          <p:cNvSpPr/>
          <p:nvPr/>
        </p:nvSpPr>
        <p:spPr>
          <a:xfrm>
            <a:off x="3771913" y="3811898"/>
            <a:ext cx="36342" cy="36342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32613" y="16319"/>
                </a:moveTo>
                <a:lnTo>
                  <a:pt x="32613" y="25336"/>
                </a:lnTo>
                <a:lnTo>
                  <a:pt x="25311" y="32638"/>
                </a:lnTo>
                <a:lnTo>
                  <a:pt x="16306" y="32638"/>
                </a:lnTo>
                <a:lnTo>
                  <a:pt x="7302" y="32638"/>
                </a:lnTo>
                <a:lnTo>
                  <a:pt x="0" y="25336"/>
                </a:lnTo>
                <a:lnTo>
                  <a:pt x="0" y="16319"/>
                </a:lnTo>
                <a:lnTo>
                  <a:pt x="0" y="7302"/>
                </a:lnTo>
                <a:lnTo>
                  <a:pt x="7302" y="0"/>
                </a:lnTo>
                <a:lnTo>
                  <a:pt x="16306" y="0"/>
                </a:lnTo>
                <a:lnTo>
                  <a:pt x="25311" y="0"/>
                </a:lnTo>
                <a:lnTo>
                  <a:pt x="32613" y="7302"/>
                </a:lnTo>
                <a:lnTo>
                  <a:pt x="32613" y="16319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0" name="object 114">
            <a:extLst>
              <a:ext uri="{FF2B5EF4-FFF2-40B4-BE49-F238E27FC236}">
                <a16:creationId xmlns:a16="http://schemas.microsoft.com/office/drawing/2014/main" id="{54421840-1F5B-4970-8D6E-B638FA73B1CB}"/>
              </a:ext>
            </a:extLst>
          </p:cNvPr>
          <p:cNvSpPr/>
          <p:nvPr/>
        </p:nvSpPr>
        <p:spPr>
          <a:xfrm>
            <a:off x="2554150" y="4108602"/>
            <a:ext cx="37740" cy="3774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33680" y="16840"/>
                </a:moveTo>
                <a:lnTo>
                  <a:pt x="33680" y="26149"/>
                </a:lnTo>
                <a:lnTo>
                  <a:pt x="26136" y="33680"/>
                </a:lnTo>
                <a:lnTo>
                  <a:pt x="16840" y="33680"/>
                </a:lnTo>
                <a:lnTo>
                  <a:pt x="7543" y="33680"/>
                </a:lnTo>
                <a:lnTo>
                  <a:pt x="0" y="26149"/>
                </a:lnTo>
                <a:lnTo>
                  <a:pt x="0" y="16840"/>
                </a:lnTo>
                <a:lnTo>
                  <a:pt x="0" y="7543"/>
                </a:lnTo>
                <a:lnTo>
                  <a:pt x="7543" y="0"/>
                </a:lnTo>
                <a:lnTo>
                  <a:pt x="16840" y="0"/>
                </a:lnTo>
                <a:lnTo>
                  <a:pt x="26136" y="0"/>
                </a:lnTo>
                <a:lnTo>
                  <a:pt x="33680" y="7543"/>
                </a:lnTo>
                <a:lnTo>
                  <a:pt x="33680" y="16840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1" name="object 115">
            <a:extLst>
              <a:ext uri="{FF2B5EF4-FFF2-40B4-BE49-F238E27FC236}">
                <a16:creationId xmlns:a16="http://schemas.microsoft.com/office/drawing/2014/main" id="{42CB118D-F000-4F4F-8EEB-37BEA00B32BA}"/>
              </a:ext>
            </a:extLst>
          </p:cNvPr>
          <p:cNvSpPr/>
          <p:nvPr/>
        </p:nvSpPr>
        <p:spPr>
          <a:xfrm>
            <a:off x="3956293" y="3631699"/>
            <a:ext cx="20967" cy="20967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630" y="9321"/>
                </a:moveTo>
                <a:lnTo>
                  <a:pt x="18630" y="14465"/>
                </a:lnTo>
                <a:lnTo>
                  <a:pt x="14465" y="18630"/>
                </a:lnTo>
                <a:lnTo>
                  <a:pt x="9321" y="18630"/>
                </a:lnTo>
                <a:lnTo>
                  <a:pt x="4165" y="18630"/>
                </a:lnTo>
                <a:lnTo>
                  <a:pt x="0" y="14465"/>
                </a:lnTo>
                <a:lnTo>
                  <a:pt x="0" y="9321"/>
                </a:lnTo>
                <a:lnTo>
                  <a:pt x="0" y="4165"/>
                </a:lnTo>
                <a:lnTo>
                  <a:pt x="4165" y="0"/>
                </a:lnTo>
                <a:lnTo>
                  <a:pt x="9321" y="0"/>
                </a:lnTo>
                <a:lnTo>
                  <a:pt x="14465" y="0"/>
                </a:lnTo>
                <a:lnTo>
                  <a:pt x="18630" y="4165"/>
                </a:lnTo>
                <a:lnTo>
                  <a:pt x="18630" y="9321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2" name="object 116">
            <a:extLst>
              <a:ext uri="{FF2B5EF4-FFF2-40B4-BE49-F238E27FC236}">
                <a16:creationId xmlns:a16="http://schemas.microsoft.com/office/drawing/2014/main" id="{79DE4D06-C21C-490C-9CC9-9E41B8EBBA6F}"/>
              </a:ext>
            </a:extLst>
          </p:cNvPr>
          <p:cNvSpPr/>
          <p:nvPr/>
        </p:nvSpPr>
        <p:spPr>
          <a:xfrm>
            <a:off x="5302349" y="2853685"/>
            <a:ext cx="71985" cy="68491"/>
          </a:xfrm>
          <a:custGeom>
            <a:avLst/>
            <a:gdLst/>
            <a:ahLst/>
            <a:cxnLst/>
            <a:rect l="l" t="t" r="r" b="b"/>
            <a:pathLst>
              <a:path w="65404" h="62230">
                <a:moveTo>
                  <a:pt x="64841" y="30747"/>
                </a:moveTo>
                <a:lnTo>
                  <a:pt x="61741" y="44619"/>
                </a:lnTo>
                <a:lnTo>
                  <a:pt x="53386" y="55511"/>
                </a:lnTo>
                <a:lnTo>
                  <a:pt x="41186" y="62013"/>
                </a:lnTo>
                <a:lnTo>
                  <a:pt x="24170" y="60361"/>
                </a:lnTo>
                <a:lnTo>
                  <a:pt x="11509" y="54346"/>
                </a:lnTo>
                <a:lnTo>
                  <a:pt x="3390" y="44968"/>
                </a:lnTo>
                <a:lnTo>
                  <a:pt x="0" y="33228"/>
                </a:lnTo>
                <a:lnTo>
                  <a:pt x="2815" y="18356"/>
                </a:lnTo>
                <a:lnTo>
                  <a:pt x="10569" y="6955"/>
                </a:lnTo>
                <a:lnTo>
                  <a:pt x="21997" y="0"/>
                </a:lnTo>
                <a:lnTo>
                  <a:pt x="39452" y="1265"/>
                </a:lnTo>
                <a:lnTo>
                  <a:pt x="52409" y="6806"/>
                </a:lnTo>
                <a:lnTo>
                  <a:pt x="60813" y="15663"/>
                </a:lnTo>
                <a:lnTo>
                  <a:pt x="64608" y="26877"/>
                </a:lnTo>
                <a:lnTo>
                  <a:pt x="64841" y="30747"/>
                </a:lnTo>
                <a:close/>
              </a:path>
            </a:pathLst>
          </a:custGeom>
          <a:ln w="6350">
            <a:solidFill>
              <a:srgbClr val="D7912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3" name="object 117">
            <a:extLst>
              <a:ext uri="{FF2B5EF4-FFF2-40B4-BE49-F238E27FC236}">
                <a16:creationId xmlns:a16="http://schemas.microsoft.com/office/drawing/2014/main" id="{6BE854F0-62C6-4F69-BEEB-4E11BFD6D236}"/>
              </a:ext>
            </a:extLst>
          </p:cNvPr>
          <p:cNvSpPr/>
          <p:nvPr/>
        </p:nvSpPr>
        <p:spPr>
          <a:xfrm>
            <a:off x="4411923" y="3863022"/>
            <a:ext cx="40535" cy="40535"/>
          </a:xfrm>
          <a:custGeom>
            <a:avLst/>
            <a:gdLst/>
            <a:ahLst/>
            <a:cxnLst/>
            <a:rect l="l" t="t" r="r" b="b"/>
            <a:pathLst>
              <a:path w="36829" h="36829">
                <a:moveTo>
                  <a:pt x="36690" y="18293"/>
                </a:moveTo>
                <a:lnTo>
                  <a:pt x="31527" y="31052"/>
                </a:lnTo>
                <a:lnTo>
                  <a:pt x="18982" y="36633"/>
                </a:lnTo>
                <a:lnTo>
                  <a:pt x="5838" y="31653"/>
                </a:lnTo>
                <a:lnTo>
                  <a:pt x="0" y="19477"/>
                </a:lnTo>
                <a:lnTo>
                  <a:pt x="4827" y="6022"/>
                </a:lnTo>
                <a:lnTo>
                  <a:pt x="16706" y="0"/>
                </a:lnTo>
                <a:lnTo>
                  <a:pt x="30396" y="4673"/>
                </a:lnTo>
                <a:lnTo>
                  <a:pt x="36585" y="16315"/>
                </a:lnTo>
                <a:lnTo>
                  <a:pt x="36690" y="18293"/>
                </a:lnTo>
                <a:close/>
              </a:path>
            </a:pathLst>
          </a:custGeom>
          <a:ln w="6350">
            <a:solidFill>
              <a:srgbClr val="D7912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4" name="object 118">
            <a:extLst>
              <a:ext uri="{FF2B5EF4-FFF2-40B4-BE49-F238E27FC236}">
                <a16:creationId xmlns:a16="http://schemas.microsoft.com/office/drawing/2014/main" id="{65202FE6-FF5F-41B1-A7E7-C38C0F49638F}"/>
              </a:ext>
            </a:extLst>
          </p:cNvPr>
          <p:cNvSpPr/>
          <p:nvPr/>
        </p:nvSpPr>
        <p:spPr>
          <a:xfrm>
            <a:off x="4131917" y="3245909"/>
            <a:ext cx="74082" cy="72684"/>
          </a:xfrm>
          <a:custGeom>
            <a:avLst/>
            <a:gdLst/>
            <a:ahLst/>
            <a:cxnLst/>
            <a:rect l="l" t="t" r="r" b="b"/>
            <a:pathLst>
              <a:path w="67310" h="66039">
                <a:moveTo>
                  <a:pt x="66920" y="33683"/>
                </a:moveTo>
                <a:lnTo>
                  <a:pt x="63923" y="47589"/>
                </a:lnTo>
                <a:lnTo>
                  <a:pt x="55808" y="58682"/>
                </a:lnTo>
                <a:lnTo>
                  <a:pt x="43892" y="65649"/>
                </a:lnTo>
                <a:lnTo>
                  <a:pt x="26379" y="64434"/>
                </a:lnTo>
                <a:lnTo>
                  <a:pt x="13185" y="59067"/>
                </a:lnTo>
                <a:lnTo>
                  <a:pt x="4372" y="50439"/>
                </a:lnTo>
                <a:lnTo>
                  <a:pt x="0" y="39442"/>
                </a:lnTo>
                <a:lnTo>
                  <a:pt x="2225" y="23388"/>
                </a:lnTo>
                <a:lnTo>
                  <a:pt x="8941" y="11130"/>
                </a:lnTo>
                <a:lnTo>
                  <a:pt x="19105" y="3168"/>
                </a:lnTo>
                <a:lnTo>
                  <a:pt x="31678" y="0"/>
                </a:lnTo>
                <a:lnTo>
                  <a:pt x="46202" y="2841"/>
                </a:lnTo>
                <a:lnTo>
                  <a:pt x="57614" y="10604"/>
                </a:lnTo>
                <a:lnTo>
                  <a:pt x="64849" y="22062"/>
                </a:lnTo>
                <a:lnTo>
                  <a:pt x="66920" y="33683"/>
                </a:lnTo>
                <a:close/>
              </a:path>
            </a:pathLst>
          </a:custGeom>
          <a:ln w="6350">
            <a:solidFill>
              <a:srgbClr val="D7912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5" name="object 119">
            <a:extLst>
              <a:ext uri="{FF2B5EF4-FFF2-40B4-BE49-F238E27FC236}">
                <a16:creationId xmlns:a16="http://schemas.microsoft.com/office/drawing/2014/main" id="{2FD95834-B51D-4C23-A4CF-B8AC955F7E3A}"/>
              </a:ext>
            </a:extLst>
          </p:cNvPr>
          <p:cNvSpPr/>
          <p:nvPr/>
        </p:nvSpPr>
        <p:spPr>
          <a:xfrm>
            <a:off x="3884380" y="5095927"/>
            <a:ext cx="76178" cy="74781"/>
          </a:xfrm>
          <a:custGeom>
            <a:avLst/>
            <a:gdLst/>
            <a:ahLst/>
            <a:cxnLst/>
            <a:rect l="l" t="t" r="r" b="b"/>
            <a:pathLst>
              <a:path w="69214" h="67945">
                <a:moveTo>
                  <a:pt x="69187" y="34570"/>
                </a:moveTo>
                <a:lnTo>
                  <a:pt x="66316" y="48531"/>
                </a:lnTo>
                <a:lnTo>
                  <a:pt x="58504" y="59862"/>
                </a:lnTo>
                <a:lnTo>
                  <a:pt x="46949" y="67366"/>
                </a:lnTo>
                <a:lnTo>
                  <a:pt x="28880" y="66696"/>
                </a:lnTo>
                <a:lnTo>
                  <a:pt x="15066" y="62101"/>
                </a:lnTo>
                <a:lnTo>
                  <a:pt x="5456" y="54358"/>
                </a:lnTo>
                <a:lnTo>
                  <a:pt x="0" y="44243"/>
                </a:lnTo>
                <a:lnTo>
                  <a:pt x="1402" y="27039"/>
                </a:lnTo>
                <a:lnTo>
                  <a:pt x="6898" y="13830"/>
                </a:lnTo>
                <a:lnTo>
                  <a:pt x="15637" y="4766"/>
                </a:lnTo>
                <a:lnTo>
                  <a:pt x="26771" y="0"/>
                </a:lnTo>
                <a:lnTo>
                  <a:pt x="43237" y="1926"/>
                </a:lnTo>
                <a:lnTo>
                  <a:pt x="55973" y="8103"/>
                </a:lnTo>
                <a:lnTo>
                  <a:pt x="64623" y="17617"/>
                </a:lnTo>
                <a:lnTo>
                  <a:pt x="68828" y="29553"/>
                </a:lnTo>
                <a:lnTo>
                  <a:pt x="69187" y="34570"/>
                </a:lnTo>
                <a:close/>
              </a:path>
            </a:pathLst>
          </a:custGeom>
          <a:ln w="6350">
            <a:solidFill>
              <a:srgbClr val="D7912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6" name="object 120">
            <a:extLst>
              <a:ext uri="{FF2B5EF4-FFF2-40B4-BE49-F238E27FC236}">
                <a16:creationId xmlns:a16="http://schemas.microsoft.com/office/drawing/2014/main" id="{5878C2E9-6BA6-4246-A937-8283BAF73151}"/>
              </a:ext>
            </a:extLst>
          </p:cNvPr>
          <p:cNvSpPr/>
          <p:nvPr/>
        </p:nvSpPr>
        <p:spPr>
          <a:xfrm>
            <a:off x="4311119" y="4648553"/>
            <a:ext cx="281649" cy="281649"/>
          </a:xfrm>
          <a:custGeom>
            <a:avLst/>
            <a:gdLst/>
            <a:ahLst/>
            <a:cxnLst/>
            <a:rect l="l" t="t" r="r" b="b"/>
            <a:pathLst>
              <a:path w="255904" h="255904">
                <a:moveTo>
                  <a:pt x="255686" y="127614"/>
                </a:moveTo>
                <a:lnTo>
                  <a:pt x="248476" y="170063"/>
                </a:lnTo>
                <a:lnTo>
                  <a:pt x="228488" y="206492"/>
                </a:lnTo>
                <a:lnTo>
                  <a:pt x="198178" y="234441"/>
                </a:lnTo>
                <a:lnTo>
                  <a:pt x="160007" y="251453"/>
                </a:lnTo>
                <a:lnTo>
                  <a:pt x="131406" y="255503"/>
                </a:lnTo>
                <a:lnTo>
                  <a:pt x="116242" y="254705"/>
                </a:lnTo>
                <a:lnTo>
                  <a:pt x="74484" y="243304"/>
                </a:lnTo>
                <a:lnTo>
                  <a:pt x="40006" y="220228"/>
                </a:lnTo>
                <a:lnTo>
                  <a:pt x="14967" y="187834"/>
                </a:lnTo>
                <a:lnTo>
                  <a:pt x="1528" y="148480"/>
                </a:lnTo>
                <a:lnTo>
                  <a:pt x="0" y="134223"/>
                </a:lnTo>
                <a:lnTo>
                  <a:pt x="757" y="118669"/>
                </a:lnTo>
                <a:lnTo>
                  <a:pt x="11849" y="76084"/>
                </a:lnTo>
                <a:lnTo>
                  <a:pt x="34399" y="41116"/>
                </a:lnTo>
                <a:lnTo>
                  <a:pt x="66122" y="15698"/>
                </a:lnTo>
                <a:lnTo>
                  <a:pt x="104739" y="1761"/>
                </a:lnTo>
                <a:lnTo>
                  <a:pt x="118748" y="0"/>
                </a:lnTo>
                <a:lnTo>
                  <a:pt x="134607" y="714"/>
                </a:lnTo>
                <a:lnTo>
                  <a:pt x="177842" y="11535"/>
                </a:lnTo>
                <a:lnTo>
                  <a:pt x="213201" y="33644"/>
                </a:lnTo>
                <a:lnTo>
                  <a:pt x="238928" y="64819"/>
                </a:lnTo>
                <a:lnTo>
                  <a:pt x="253273" y="102838"/>
                </a:lnTo>
                <a:lnTo>
                  <a:pt x="255686" y="127614"/>
                </a:lnTo>
                <a:close/>
              </a:path>
            </a:pathLst>
          </a:custGeom>
          <a:ln w="6350">
            <a:solidFill>
              <a:srgbClr val="D7912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7" name="object 121">
            <a:extLst>
              <a:ext uri="{FF2B5EF4-FFF2-40B4-BE49-F238E27FC236}">
                <a16:creationId xmlns:a16="http://schemas.microsoft.com/office/drawing/2014/main" id="{CF8DF5AB-0AA3-473E-A7FC-D992407EF562}"/>
              </a:ext>
            </a:extLst>
          </p:cNvPr>
          <p:cNvSpPr/>
          <p:nvPr/>
        </p:nvSpPr>
        <p:spPr>
          <a:xfrm>
            <a:off x="3759390" y="2643913"/>
            <a:ext cx="27955" cy="27955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4803" y="12395"/>
                </a:moveTo>
                <a:lnTo>
                  <a:pt x="24803" y="19253"/>
                </a:lnTo>
                <a:lnTo>
                  <a:pt x="19240" y="24803"/>
                </a:lnTo>
                <a:lnTo>
                  <a:pt x="12395" y="24803"/>
                </a:lnTo>
                <a:lnTo>
                  <a:pt x="5549" y="24803"/>
                </a:lnTo>
                <a:lnTo>
                  <a:pt x="0" y="19253"/>
                </a:lnTo>
                <a:lnTo>
                  <a:pt x="0" y="12395"/>
                </a:lnTo>
                <a:lnTo>
                  <a:pt x="0" y="5549"/>
                </a:lnTo>
                <a:lnTo>
                  <a:pt x="5549" y="0"/>
                </a:lnTo>
                <a:lnTo>
                  <a:pt x="12395" y="0"/>
                </a:lnTo>
                <a:lnTo>
                  <a:pt x="19240" y="0"/>
                </a:lnTo>
                <a:lnTo>
                  <a:pt x="24803" y="5549"/>
                </a:lnTo>
                <a:lnTo>
                  <a:pt x="24803" y="12395"/>
                </a:lnTo>
                <a:close/>
              </a:path>
            </a:pathLst>
          </a:custGeom>
          <a:ln w="6350">
            <a:solidFill>
              <a:srgbClr val="F36F36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8" name="object 122">
            <a:extLst>
              <a:ext uri="{FF2B5EF4-FFF2-40B4-BE49-F238E27FC236}">
                <a16:creationId xmlns:a16="http://schemas.microsoft.com/office/drawing/2014/main" id="{1C2416E5-5277-4942-845D-C80B73F74C2D}"/>
              </a:ext>
            </a:extLst>
          </p:cNvPr>
          <p:cNvSpPr/>
          <p:nvPr/>
        </p:nvSpPr>
        <p:spPr>
          <a:xfrm>
            <a:off x="4310500" y="2701429"/>
            <a:ext cx="30052" cy="30052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27304" y="13652"/>
                </a:moveTo>
                <a:lnTo>
                  <a:pt x="27304" y="21196"/>
                </a:lnTo>
                <a:lnTo>
                  <a:pt x="21196" y="27304"/>
                </a:lnTo>
                <a:lnTo>
                  <a:pt x="13639" y="27304"/>
                </a:lnTo>
                <a:lnTo>
                  <a:pt x="6121" y="27304"/>
                </a:lnTo>
                <a:lnTo>
                  <a:pt x="0" y="21196"/>
                </a:lnTo>
                <a:lnTo>
                  <a:pt x="0" y="13652"/>
                </a:lnTo>
                <a:lnTo>
                  <a:pt x="0" y="6108"/>
                </a:lnTo>
                <a:lnTo>
                  <a:pt x="6121" y="0"/>
                </a:lnTo>
                <a:lnTo>
                  <a:pt x="13639" y="0"/>
                </a:lnTo>
                <a:lnTo>
                  <a:pt x="21196" y="0"/>
                </a:lnTo>
                <a:lnTo>
                  <a:pt x="27304" y="6108"/>
                </a:lnTo>
                <a:lnTo>
                  <a:pt x="27304" y="13652"/>
                </a:lnTo>
                <a:close/>
              </a:path>
            </a:pathLst>
          </a:custGeom>
          <a:ln w="6350">
            <a:solidFill>
              <a:srgbClr val="F36F36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9" name="object 123">
            <a:extLst>
              <a:ext uri="{FF2B5EF4-FFF2-40B4-BE49-F238E27FC236}">
                <a16:creationId xmlns:a16="http://schemas.microsoft.com/office/drawing/2014/main" id="{6D4A9B20-59F4-4C89-9210-CD8B3E94CC83}"/>
              </a:ext>
            </a:extLst>
          </p:cNvPr>
          <p:cNvSpPr/>
          <p:nvPr/>
        </p:nvSpPr>
        <p:spPr>
          <a:xfrm>
            <a:off x="2419439" y="2953040"/>
            <a:ext cx="60104" cy="60104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54248" y="27116"/>
                </a:moveTo>
                <a:lnTo>
                  <a:pt x="50591" y="40726"/>
                </a:lnTo>
                <a:lnTo>
                  <a:pt x="40974" y="50443"/>
                </a:lnTo>
                <a:lnTo>
                  <a:pt x="27429" y="54241"/>
                </a:lnTo>
                <a:lnTo>
                  <a:pt x="13672" y="50628"/>
                </a:lnTo>
                <a:lnTo>
                  <a:pt x="3888" y="41110"/>
                </a:lnTo>
                <a:lnTo>
                  <a:pt x="0" y="27678"/>
                </a:lnTo>
                <a:lnTo>
                  <a:pt x="3578" y="13807"/>
                </a:lnTo>
                <a:lnTo>
                  <a:pt x="13015" y="3964"/>
                </a:lnTo>
                <a:lnTo>
                  <a:pt x="26350" y="0"/>
                </a:lnTo>
                <a:lnTo>
                  <a:pt x="40318" y="3550"/>
                </a:lnTo>
                <a:lnTo>
                  <a:pt x="50207" y="12924"/>
                </a:lnTo>
                <a:lnTo>
                  <a:pt x="54232" y="26173"/>
                </a:lnTo>
                <a:lnTo>
                  <a:pt x="54248" y="27116"/>
                </a:lnTo>
                <a:close/>
              </a:path>
            </a:pathLst>
          </a:custGeom>
          <a:ln w="6350">
            <a:solidFill>
              <a:srgbClr val="F36F36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20" name="object 124">
            <a:extLst>
              <a:ext uri="{FF2B5EF4-FFF2-40B4-BE49-F238E27FC236}">
                <a16:creationId xmlns:a16="http://schemas.microsoft.com/office/drawing/2014/main" id="{FF1A08E5-AC19-4649-91DF-7C866DB05C5C}"/>
              </a:ext>
            </a:extLst>
          </p:cNvPr>
          <p:cNvSpPr/>
          <p:nvPr/>
        </p:nvSpPr>
        <p:spPr>
          <a:xfrm>
            <a:off x="5117096" y="3048085"/>
            <a:ext cx="27256" cy="27256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24231" y="12115"/>
                </a:moveTo>
                <a:lnTo>
                  <a:pt x="24231" y="18795"/>
                </a:lnTo>
                <a:lnTo>
                  <a:pt x="18796" y="24218"/>
                </a:lnTo>
                <a:lnTo>
                  <a:pt x="12128" y="24218"/>
                </a:lnTo>
                <a:lnTo>
                  <a:pt x="5435" y="24218"/>
                </a:lnTo>
                <a:lnTo>
                  <a:pt x="0" y="18795"/>
                </a:lnTo>
                <a:lnTo>
                  <a:pt x="0" y="12115"/>
                </a:lnTo>
                <a:lnTo>
                  <a:pt x="0" y="5422"/>
                </a:lnTo>
                <a:lnTo>
                  <a:pt x="5435" y="0"/>
                </a:lnTo>
                <a:lnTo>
                  <a:pt x="12128" y="0"/>
                </a:lnTo>
                <a:lnTo>
                  <a:pt x="18796" y="0"/>
                </a:lnTo>
                <a:lnTo>
                  <a:pt x="24231" y="5422"/>
                </a:lnTo>
                <a:lnTo>
                  <a:pt x="24231" y="12115"/>
                </a:lnTo>
                <a:close/>
              </a:path>
            </a:pathLst>
          </a:custGeom>
          <a:ln w="6350">
            <a:solidFill>
              <a:srgbClr val="971D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21" name="object 125">
            <a:extLst>
              <a:ext uri="{FF2B5EF4-FFF2-40B4-BE49-F238E27FC236}">
                <a16:creationId xmlns:a16="http://schemas.microsoft.com/office/drawing/2014/main" id="{6C3CBB5E-6F98-4B78-93A5-E181232B94D0}"/>
              </a:ext>
            </a:extLst>
          </p:cNvPr>
          <p:cNvSpPr/>
          <p:nvPr/>
        </p:nvSpPr>
        <p:spPr>
          <a:xfrm>
            <a:off x="5611605" y="2375225"/>
            <a:ext cx="53814" cy="52416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48722" y="24640"/>
                </a:moveTo>
                <a:lnTo>
                  <a:pt x="44739" y="38083"/>
                </a:lnTo>
                <a:lnTo>
                  <a:pt x="34425" y="47029"/>
                </a:lnTo>
                <a:lnTo>
                  <a:pt x="16894" y="45956"/>
                </a:lnTo>
                <a:lnTo>
                  <a:pt x="5511" y="39815"/>
                </a:lnTo>
                <a:lnTo>
                  <a:pt x="0" y="30133"/>
                </a:lnTo>
                <a:lnTo>
                  <a:pt x="2717" y="14249"/>
                </a:lnTo>
                <a:lnTo>
                  <a:pt x="10895" y="4007"/>
                </a:lnTo>
                <a:lnTo>
                  <a:pt x="22707" y="0"/>
                </a:lnTo>
                <a:lnTo>
                  <a:pt x="36805" y="3748"/>
                </a:lnTo>
                <a:lnTo>
                  <a:pt x="46070" y="13566"/>
                </a:lnTo>
                <a:lnTo>
                  <a:pt x="48722" y="24640"/>
                </a:lnTo>
                <a:close/>
              </a:path>
            </a:pathLst>
          </a:custGeom>
          <a:ln w="6350">
            <a:solidFill>
              <a:srgbClr val="971D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22" name="object 126">
            <a:extLst>
              <a:ext uri="{FF2B5EF4-FFF2-40B4-BE49-F238E27FC236}">
                <a16:creationId xmlns:a16="http://schemas.microsoft.com/office/drawing/2014/main" id="{EB524682-F234-4009-B46C-FC3FEF71971F}"/>
              </a:ext>
            </a:extLst>
          </p:cNvPr>
          <p:cNvSpPr txBox="1"/>
          <p:nvPr/>
        </p:nvSpPr>
        <p:spPr>
          <a:xfrm>
            <a:off x="5183716" y="3720380"/>
            <a:ext cx="612921" cy="100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tabLst>
                <a:tab pos="306705" algn="l"/>
              </a:tabLst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USA	</a:t>
            </a:r>
            <a:r>
              <a:rPr sz="975" spc="-37" baseline="4273" dirty="0">
                <a:solidFill>
                  <a:srgbClr val="231F20"/>
                </a:solidFill>
                <a:latin typeface="Calibri"/>
                <a:cs typeface="Calibri"/>
              </a:rPr>
              <a:t>Sweden</a:t>
            </a:r>
            <a:endParaRPr sz="975" baseline="427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3" name="object 127">
            <a:extLst>
              <a:ext uri="{FF2B5EF4-FFF2-40B4-BE49-F238E27FC236}">
                <a16:creationId xmlns:a16="http://schemas.microsoft.com/office/drawing/2014/main" id="{8B411B5B-1F2F-4282-BEC3-9C6A3BC763EE}"/>
              </a:ext>
            </a:extLst>
          </p:cNvPr>
          <p:cNvSpPr txBox="1"/>
          <p:nvPr/>
        </p:nvSpPr>
        <p:spPr>
          <a:xfrm>
            <a:off x="4888437" y="2988455"/>
            <a:ext cx="584966" cy="160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297180">
              <a:lnSpc>
                <a:spcPct val="78700"/>
              </a:lnSpc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Canada New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Zealand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4" name="object 128">
            <a:extLst>
              <a:ext uri="{FF2B5EF4-FFF2-40B4-BE49-F238E27FC236}">
                <a16:creationId xmlns:a16="http://schemas.microsoft.com/office/drawing/2014/main" id="{C9C3D028-7EF5-4F73-92B3-C57AA1750989}"/>
              </a:ext>
            </a:extLst>
          </p:cNvPr>
          <p:cNvSpPr txBox="1"/>
          <p:nvPr/>
        </p:nvSpPr>
        <p:spPr>
          <a:xfrm>
            <a:off x="3585668" y="4394887"/>
            <a:ext cx="305412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30" dirty="0">
                <a:solidFill>
                  <a:srgbClr val="231F20"/>
                </a:solidFill>
                <a:latin typeface="Calibri"/>
                <a:cs typeface="Calibri"/>
              </a:rPr>
              <a:t>Morocco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5" name="object 129">
            <a:extLst>
              <a:ext uri="{FF2B5EF4-FFF2-40B4-BE49-F238E27FC236}">
                <a16:creationId xmlns:a16="http://schemas.microsoft.com/office/drawing/2014/main" id="{A7FAB78E-A1EA-43B9-8674-CF2C84B016C2}"/>
              </a:ext>
            </a:extLst>
          </p:cNvPr>
          <p:cNvSpPr txBox="1"/>
          <p:nvPr/>
        </p:nvSpPr>
        <p:spPr>
          <a:xfrm>
            <a:off x="5127021" y="2559073"/>
            <a:ext cx="303316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Scotland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6" name="object 130">
            <a:extLst>
              <a:ext uri="{FF2B5EF4-FFF2-40B4-BE49-F238E27FC236}">
                <a16:creationId xmlns:a16="http://schemas.microsoft.com/office/drawing/2014/main" id="{8284DF11-0EBA-4DBB-823D-3C0DDDBB348C}"/>
              </a:ext>
            </a:extLst>
          </p:cNvPr>
          <p:cNvSpPr txBox="1"/>
          <p:nvPr/>
        </p:nvSpPr>
        <p:spPr>
          <a:xfrm>
            <a:off x="4774324" y="2707622"/>
            <a:ext cx="638081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Estonia   </a:t>
            </a: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75" spc="-30" baseline="-12820" dirty="0">
                <a:solidFill>
                  <a:srgbClr val="231F20"/>
                </a:solidFill>
                <a:latin typeface="Calibri"/>
                <a:cs typeface="Calibri"/>
              </a:rPr>
              <a:t>Vietnam</a:t>
            </a:r>
            <a:endParaRPr sz="975" baseline="-1282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7" name="object 131">
            <a:extLst>
              <a:ext uri="{FF2B5EF4-FFF2-40B4-BE49-F238E27FC236}">
                <a16:creationId xmlns:a16="http://schemas.microsoft.com/office/drawing/2014/main" id="{263C2BF0-9050-4866-B2EA-2495B28F3EAF}"/>
              </a:ext>
            </a:extLst>
          </p:cNvPr>
          <p:cNvSpPr txBox="1"/>
          <p:nvPr/>
        </p:nvSpPr>
        <p:spPr>
          <a:xfrm>
            <a:off x="4743342" y="2507105"/>
            <a:ext cx="258587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Finland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8" name="object 132">
            <a:extLst>
              <a:ext uri="{FF2B5EF4-FFF2-40B4-BE49-F238E27FC236}">
                <a16:creationId xmlns:a16="http://schemas.microsoft.com/office/drawing/2014/main" id="{A57DA8A5-50F7-4F90-8F82-57AC15850BFC}"/>
              </a:ext>
            </a:extLst>
          </p:cNvPr>
          <p:cNvSpPr txBox="1"/>
          <p:nvPr/>
        </p:nvSpPr>
        <p:spPr>
          <a:xfrm>
            <a:off x="5537049" y="2939756"/>
            <a:ext cx="861724" cy="651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645" marR="137160" indent="10795">
              <a:lnSpc>
                <a:spcPct val="11220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Croatia Mauritius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 marL="150495">
              <a:spcBef>
                <a:spcPts val="229"/>
              </a:spcBef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Slovenia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 marL="511809">
              <a:spcBef>
                <a:spcPts val="215"/>
              </a:spcBef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Portugal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"/>
              </a:spcBef>
              <a:defRPr/>
            </a:pPr>
            <a:endParaRPr sz="5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lnSpc>
                <a:spcPts val="780"/>
              </a:lnSpc>
              <a:tabLst>
                <a:tab pos="549275" algn="l"/>
              </a:tabLst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Belgium	</a:t>
            </a:r>
            <a:r>
              <a:rPr sz="975" spc="-37" baseline="4273" dirty="0">
                <a:solidFill>
                  <a:srgbClr val="231F20"/>
                </a:solidFill>
                <a:latin typeface="Calibri"/>
                <a:cs typeface="Calibri"/>
              </a:rPr>
              <a:t>Ireland</a:t>
            </a:r>
            <a:endParaRPr sz="975" baseline="427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9" name="object 133">
            <a:extLst>
              <a:ext uri="{FF2B5EF4-FFF2-40B4-BE49-F238E27FC236}">
                <a16:creationId xmlns:a16="http://schemas.microsoft.com/office/drawing/2014/main" id="{0C6C4649-30C0-4722-A3D4-C8EB8A1332F7}"/>
              </a:ext>
            </a:extLst>
          </p:cNvPr>
          <p:cNvSpPr txBox="1"/>
          <p:nvPr/>
        </p:nvSpPr>
        <p:spPr>
          <a:xfrm>
            <a:off x="4095365" y="3538671"/>
            <a:ext cx="239716" cy="24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indent="-27940">
              <a:lnSpc>
                <a:spcPct val="12460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Nepal </a:t>
            </a: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Latvia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0" name="object 134">
            <a:extLst>
              <a:ext uri="{FF2B5EF4-FFF2-40B4-BE49-F238E27FC236}">
                <a16:creationId xmlns:a16="http://schemas.microsoft.com/office/drawing/2014/main" id="{A2713775-4867-475D-BD6C-E381AA27D5C4}"/>
              </a:ext>
            </a:extLst>
          </p:cNvPr>
          <p:cNvSpPr txBox="1"/>
          <p:nvPr/>
        </p:nvSpPr>
        <p:spPr>
          <a:xfrm>
            <a:off x="3411137" y="3586461"/>
            <a:ext cx="533248" cy="211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212090">
              <a:lnSpc>
                <a:spcPct val="10750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Armenia 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Georgia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1" name="object 135">
            <a:extLst>
              <a:ext uri="{FF2B5EF4-FFF2-40B4-BE49-F238E27FC236}">
                <a16:creationId xmlns:a16="http://schemas.microsoft.com/office/drawing/2014/main" id="{73721023-6B02-4D2B-A438-B897E85B91F1}"/>
              </a:ext>
            </a:extLst>
          </p:cNvPr>
          <p:cNvSpPr txBox="1"/>
          <p:nvPr/>
        </p:nvSpPr>
        <p:spPr>
          <a:xfrm>
            <a:off x="2496865" y="2939755"/>
            <a:ext cx="394869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Kazakhstan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2" name="object 136">
            <a:extLst>
              <a:ext uri="{FF2B5EF4-FFF2-40B4-BE49-F238E27FC236}">
                <a16:creationId xmlns:a16="http://schemas.microsoft.com/office/drawing/2014/main" id="{B8B52A55-D7B5-4546-AA53-5E8A976E1064}"/>
              </a:ext>
            </a:extLst>
          </p:cNvPr>
          <p:cNvSpPr txBox="1"/>
          <p:nvPr/>
        </p:nvSpPr>
        <p:spPr>
          <a:xfrm>
            <a:off x="4608604" y="4748948"/>
            <a:ext cx="199182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China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3" name="object 137">
            <a:extLst>
              <a:ext uri="{FF2B5EF4-FFF2-40B4-BE49-F238E27FC236}">
                <a16:creationId xmlns:a16="http://schemas.microsoft.com/office/drawing/2014/main" id="{97B3AA49-3031-426A-BC0D-446AAFA9581D}"/>
              </a:ext>
            </a:extLst>
          </p:cNvPr>
          <p:cNvSpPr txBox="1"/>
          <p:nvPr/>
        </p:nvSpPr>
        <p:spPr>
          <a:xfrm>
            <a:off x="3303929" y="5091834"/>
            <a:ext cx="313799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Tanzania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4" name="object 138">
            <a:extLst>
              <a:ext uri="{FF2B5EF4-FFF2-40B4-BE49-F238E27FC236}">
                <a16:creationId xmlns:a16="http://schemas.microsoft.com/office/drawing/2014/main" id="{C13D4C74-C013-4FEC-9CF0-833BCA912F8B}"/>
              </a:ext>
            </a:extLst>
          </p:cNvPr>
          <p:cNvSpPr txBox="1"/>
          <p:nvPr/>
        </p:nvSpPr>
        <p:spPr>
          <a:xfrm>
            <a:off x="3976799" y="3376131"/>
            <a:ext cx="269070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Ukraine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5" name="object 139">
            <a:extLst>
              <a:ext uri="{FF2B5EF4-FFF2-40B4-BE49-F238E27FC236}">
                <a16:creationId xmlns:a16="http://schemas.microsoft.com/office/drawing/2014/main" id="{6B9BE434-FDD1-4B00-AC19-99CD147A2B55}"/>
              </a:ext>
            </a:extLst>
          </p:cNvPr>
          <p:cNvSpPr txBox="1"/>
          <p:nvPr/>
        </p:nvSpPr>
        <p:spPr>
          <a:xfrm>
            <a:off x="3885217" y="3198782"/>
            <a:ext cx="173323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India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6" name="object 140">
            <a:extLst>
              <a:ext uri="{FF2B5EF4-FFF2-40B4-BE49-F238E27FC236}">
                <a16:creationId xmlns:a16="http://schemas.microsoft.com/office/drawing/2014/main" id="{466B8B62-710A-40D0-B832-8FFFD7255078}"/>
              </a:ext>
            </a:extLst>
          </p:cNvPr>
          <p:cNvSpPr txBox="1"/>
          <p:nvPr/>
        </p:nvSpPr>
        <p:spPr>
          <a:xfrm>
            <a:off x="3968621" y="5091834"/>
            <a:ext cx="338260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Indonesia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7" name="object 141">
            <a:extLst>
              <a:ext uri="{FF2B5EF4-FFF2-40B4-BE49-F238E27FC236}">
                <a16:creationId xmlns:a16="http://schemas.microsoft.com/office/drawing/2014/main" id="{ADC2AD44-2D06-42E7-81D7-1CB5B379C001}"/>
              </a:ext>
            </a:extLst>
          </p:cNvPr>
          <p:cNvSpPr txBox="1"/>
          <p:nvPr/>
        </p:nvSpPr>
        <p:spPr>
          <a:xfrm>
            <a:off x="4214022" y="3240484"/>
            <a:ext cx="334765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30" dirty="0">
                <a:solidFill>
                  <a:srgbClr val="231F20"/>
                </a:solidFill>
                <a:latin typeface="Calibri"/>
                <a:cs typeface="Calibri"/>
              </a:rPr>
              <a:t>Myanmar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8" name="object 142">
            <a:extLst>
              <a:ext uri="{FF2B5EF4-FFF2-40B4-BE49-F238E27FC236}">
                <a16:creationId xmlns:a16="http://schemas.microsoft.com/office/drawing/2014/main" id="{F547826A-D47E-4A9D-863B-699590617B05}"/>
              </a:ext>
            </a:extLst>
          </p:cNvPr>
          <p:cNvSpPr txBox="1"/>
          <p:nvPr/>
        </p:nvSpPr>
        <p:spPr>
          <a:xfrm>
            <a:off x="6467949" y="3428647"/>
            <a:ext cx="590557" cy="99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tabLst>
                <a:tab pos="413384" algn="l"/>
              </a:tabLst>
              <a:defRPr/>
            </a:pPr>
            <a:r>
              <a:rPr sz="975" spc="-52" baseline="4273" dirty="0">
                <a:solidFill>
                  <a:srgbClr val="231F20"/>
                </a:solidFill>
                <a:latin typeface="Calibri"/>
                <a:cs typeface="Calibri"/>
              </a:rPr>
              <a:t>Greece	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Iran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9" name="object 143">
            <a:extLst>
              <a:ext uri="{FF2B5EF4-FFF2-40B4-BE49-F238E27FC236}">
                <a16:creationId xmlns:a16="http://schemas.microsoft.com/office/drawing/2014/main" id="{19137920-E23E-4371-803C-8A821A4CB07E}"/>
              </a:ext>
            </a:extLst>
          </p:cNvPr>
          <p:cNvSpPr txBox="1"/>
          <p:nvPr/>
        </p:nvSpPr>
        <p:spPr>
          <a:xfrm>
            <a:off x="4592432" y="4390798"/>
            <a:ext cx="251598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Mexico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0" name="object 144">
            <a:extLst>
              <a:ext uri="{FF2B5EF4-FFF2-40B4-BE49-F238E27FC236}">
                <a16:creationId xmlns:a16="http://schemas.microsoft.com/office/drawing/2014/main" id="{8A5F43FD-10FF-492B-8597-62EAE36A99E3}"/>
              </a:ext>
            </a:extLst>
          </p:cNvPr>
          <p:cNvSpPr txBox="1"/>
          <p:nvPr/>
        </p:nvSpPr>
        <p:spPr>
          <a:xfrm>
            <a:off x="5680056" y="2356649"/>
            <a:ext cx="308907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Australia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1" name="object 145">
            <a:extLst>
              <a:ext uri="{FF2B5EF4-FFF2-40B4-BE49-F238E27FC236}">
                <a16:creationId xmlns:a16="http://schemas.microsoft.com/office/drawing/2014/main" id="{85E0E25C-9E18-4DB6-8816-E9426AEF2A6A}"/>
              </a:ext>
            </a:extLst>
          </p:cNvPr>
          <p:cNvSpPr txBox="1"/>
          <p:nvPr/>
        </p:nvSpPr>
        <p:spPr>
          <a:xfrm>
            <a:off x="6468310" y="2997224"/>
            <a:ext cx="558406" cy="114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1100" b="1" u="sng" spc="-30" dirty="0">
                <a:solidFill>
                  <a:srgbClr val="C00000"/>
                </a:solidFill>
                <a:latin typeface="Calibri"/>
                <a:cs typeface="Calibri"/>
              </a:rPr>
              <a:t>France</a:t>
            </a:r>
            <a:endParaRPr sz="1100" b="1" u="sng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2" name="object 146">
            <a:extLst>
              <a:ext uri="{FF2B5EF4-FFF2-40B4-BE49-F238E27FC236}">
                <a16:creationId xmlns:a16="http://schemas.microsoft.com/office/drawing/2014/main" id="{CAB98074-4C73-432D-B422-A5F95B9BFBA8}"/>
              </a:ext>
            </a:extLst>
          </p:cNvPr>
          <p:cNvSpPr txBox="1"/>
          <p:nvPr/>
        </p:nvSpPr>
        <p:spPr>
          <a:xfrm>
            <a:off x="3059983" y="3981497"/>
            <a:ext cx="311003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Romania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3" name="object 147">
            <a:extLst>
              <a:ext uri="{FF2B5EF4-FFF2-40B4-BE49-F238E27FC236}">
                <a16:creationId xmlns:a16="http://schemas.microsoft.com/office/drawing/2014/main" id="{5FC82272-833E-47D3-8FA9-F7C275E1E0E9}"/>
              </a:ext>
            </a:extLst>
          </p:cNvPr>
          <p:cNvSpPr txBox="1"/>
          <p:nvPr/>
        </p:nvSpPr>
        <p:spPr>
          <a:xfrm>
            <a:off x="3961537" y="3832676"/>
            <a:ext cx="1077677" cy="239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Thailand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lnSpc>
                <a:spcPts val="780"/>
              </a:lnSpc>
              <a:spcBef>
                <a:spcPts val="280"/>
              </a:spcBef>
              <a:tabLst>
                <a:tab pos="720090" algn="l"/>
              </a:tabLst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Slovakia	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Bulgaria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4" name="object 148">
            <a:extLst>
              <a:ext uri="{FF2B5EF4-FFF2-40B4-BE49-F238E27FC236}">
                <a16:creationId xmlns:a16="http://schemas.microsoft.com/office/drawing/2014/main" id="{03D24AC1-1C7F-4B5E-A6D2-B688BBE4C0E7}"/>
              </a:ext>
            </a:extLst>
          </p:cNvPr>
          <p:cNvSpPr txBox="1"/>
          <p:nvPr/>
        </p:nvSpPr>
        <p:spPr>
          <a:xfrm>
            <a:off x="3801268" y="2596507"/>
            <a:ext cx="879895" cy="547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 indent="-109220">
              <a:lnSpc>
                <a:spcPts val="1590"/>
              </a:lnSpc>
              <a:tabLst>
                <a:tab pos="453390" algn="l"/>
              </a:tabLst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Tajikistan	</a:t>
            </a:r>
            <a:r>
              <a:rPr sz="975" spc="-22" baseline="8547" dirty="0">
                <a:solidFill>
                  <a:srgbClr val="231F20"/>
                </a:solidFill>
                <a:latin typeface="Calibri"/>
                <a:cs typeface="Calibri"/>
              </a:rPr>
              <a:t>Kyrgyzstan</a:t>
            </a:r>
            <a:r>
              <a:rPr sz="975" spc="-15" baseline="854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Moldova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  <a:p>
            <a:pPr marL="198755">
              <a:lnSpc>
                <a:spcPts val="780"/>
              </a:lnSpc>
              <a:spcBef>
                <a:spcPts val="260"/>
              </a:spcBef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Czech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Republic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5" name="object 149">
            <a:extLst>
              <a:ext uri="{FF2B5EF4-FFF2-40B4-BE49-F238E27FC236}">
                <a16:creationId xmlns:a16="http://schemas.microsoft.com/office/drawing/2014/main" id="{F8B774DE-45CB-4F81-A987-F0007EEDC6FE}"/>
              </a:ext>
            </a:extLst>
          </p:cNvPr>
          <p:cNvSpPr txBox="1"/>
          <p:nvPr/>
        </p:nvSpPr>
        <p:spPr>
          <a:xfrm>
            <a:off x="2603800" y="4084253"/>
            <a:ext cx="367613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Azerbaijan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6" name="object 150">
            <a:extLst>
              <a:ext uri="{FF2B5EF4-FFF2-40B4-BE49-F238E27FC236}">
                <a16:creationId xmlns:a16="http://schemas.microsoft.com/office/drawing/2014/main" id="{E607207B-35F0-4581-9D96-50BEE4C26D73}"/>
              </a:ext>
            </a:extLst>
          </p:cNvPr>
          <p:cNvSpPr txBox="1"/>
          <p:nvPr/>
        </p:nvSpPr>
        <p:spPr>
          <a:xfrm>
            <a:off x="3818984" y="3783433"/>
            <a:ext cx="252297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Belarus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7" name="object 151">
            <a:extLst>
              <a:ext uri="{FF2B5EF4-FFF2-40B4-BE49-F238E27FC236}">
                <a16:creationId xmlns:a16="http://schemas.microsoft.com/office/drawing/2014/main" id="{03E73FA6-53F8-40D0-848B-795912861D89}"/>
              </a:ext>
            </a:extLst>
          </p:cNvPr>
          <p:cNvSpPr txBox="1"/>
          <p:nvPr/>
        </p:nvSpPr>
        <p:spPr>
          <a:xfrm>
            <a:off x="4120168" y="4327836"/>
            <a:ext cx="210364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Kenya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8" name="object 152">
            <a:extLst>
              <a:ext uri="{FF2B5EF4-FFF2-40B4-BE49-F238E27FC236}">
                <a16:creationId xmlns:a16="http://schemas.microsoft.com/office/drawing/2014/main" id="{DE9A895A-16B5-450C-A6C2-0C1C2587C9B8}"/>
              </a:ext>
            </a:extLst>
          </p:cNvPr>
          <p:cNvSpPr txBox="1"/>
          <p:nvPr/>
        </p:nvSpPr>
        <p:spPr>
          <a:xfrm>
            <a:off x="6020853" y="2526002"/>
            <a:ext cx="249501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Austria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9" name="object 153">
            <a:extLst>
              <a:ext uri="{FF2B5EF4-FFF2-40B4-BE49-F238E27FC236}">
                <a16:creationId xmlns:a16="http://schemas.microsoft.com/office/drawing/2014/main" id="{0AB97C9E-0723-4CE4-A69F-17B4BB80045B}"/>
              </a:ext>
            </a:extLst>
          </p:cNvPr>
          <p:cNvSpPr txBox="1"/>
          <p:nvPr/>
        </p:nvSpPr>
        <p:spPr>
          <a:xfrm>
            <a:off x="5543039" y="2819191"/>
            <a:ext cx="1060905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tabLst>
                <a:tab pos="593725" algn="l"/>
              </a:tabLst>
              <a:defRPr/>
            </a:pP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Lu</a:t>
            </a:r>
            <a:r>
              <a:rPr sz="650" spc="10" dirty="0">
                <a:solidFill>
                  <a:srgbClr val="231F20"/>
                </a:solidFill>
                <a:latin typeface="Calibri"/>
                <a:cs typeface="Calibri"/>
              </a:rPr>
              <a:t>xem</a:t>
            </a:r>
            <a:r>
              <a:rPr sz="650" spc="-5" dirty="0">
                <a:solidFill>
                  <a:srgbClr val="231F20"/>
                </a:solidFill>
                <a:latin typeface="Calibri"/>
                <a:cs typeface="Calibri"/>
              </a:rPr>
              <a:t>bo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u</a:t>
            </a:r>
            <a:r>
              <a:rPr sz="650" spc="5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650" dirty="0">
                <a:solidFill>
                  <a:srgbClr val="231F20"/>
                </a:solidFill>
                <a:latin typeface="Calibri"/>
                <a:cs typeface="Calibri"/>
              </a:rPr>
              <a:t>	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Switzerland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0" name="object 154">
            <a:extLst>
              <a:ext uri="{FF2B5EF4-FFF2-40B4-BE49-F238E27FC236}">
                <a16:creationId xmlns:a16="http://schemas.microsoft.com/office/drawing/2014/main" id="{5919952A-3656-4968-A303-D13B4EE881CF}"/>
              </a:ext>
            </a:extLst>
          </p:cNvPr>
          <p:cNvSpPr txBox="1"/>
          <p:nvPr/>
        </p:nvSpPr>
        <p:spPr>
          <a:xfrm>
            <a:off x="5711855" y="2610043"/>
            <a:ext cx="272565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Norway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1" name="object 155">
            <a:extLst>
              <a:ext uri="{FF2B5EF4-FFF2-40B4-BE49-F238E27FC236}">
                <a16:creationId xmlns:a16="http://schemas.microsoft.com/office/drawing/2014/main" id="{D559A9BF-0D06-4B4D-B0C0-2A66A8996F5F}"/>
              </a:ext>
            </a:extLst>
          </p:cNvPr>
          <p:cNvSpPr txBox="1"/>
          <p:nvPr/>
        </p:nvSpPr>
        <p:spPr>
          <a:xfrm>
            <a:off x="4502939" y="3510414"/>
            <a:ext cx="327776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Lithuania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2" name="object 156">
            <a:extLst>
              <a:ext uri="{FF2B5EF4-FFF2-40B4-BE49-F238E27FC236}">
                <a16:creationId xmlns:a16="http://schemas.microsoft.com/office/drawing/2014/main" id="{5F72492B-635F-4033-A908-C47A544EEE80}"/>
              </a:ext>
            </a:extLst>
          </p:cNvPr>
          <p:cNvSpPr txBox="1"/>
          <p:nvPr/>
        </p:nvSpPr>
        <p:spPr>
          <a:xfrm>
            <a:off x="4961940" y="3443273"/>
            <a:ext cx="298423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Hungary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3" name="object 157">
            <a:extLst>
              <a:ext uri="{FF2B5EF4-FFF2-40B4-BE49-F238E27FC236}">
                <a16:creationId xmlns:a16="http://schemas.microsoft.com/office/drawing/2014/main" id="{26060BCC-3478-4CBA-B4CE-04EDE0266277}"/>
              </a:ext>
            </a:extLst>
          </p:cNvPr>
          <p:cNvSpPr txBox="1"/>
          <p:nvPr/>
        </p:nvSpPr>
        <p:spPr>
          <a:xfrm>
            <a:off x="6541905" y="2394445"/>
            <a:ext cx="426319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Netherlands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4" name="object 158">
            <a:extLst>
              <a:ext uri="{FF2B5EF4-FFF2-40B4-BE49-F238E27FC236}">
                <a16:creationId xmlns:a16="http://schemas.microsoft.com/office/drawing/2014/main" id="{3E6492A7-45F0-408B-971B-E188D5547AF1}"/>
              </a:ext>
            </a:extLst>
          </p:cNvPr>
          <p:cNvSpPr txBox="1"/>
          <p:nvPr/>
        </p:nvSpPr>
        <p:spPr>
          <a:xfrm>
            <a:off x="5615366" y="6042539"/>
            <a:ext cx="236222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Cyprus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5" name="object 159">
            <a:extLst>
              <a:ext uri="{FF2B5EF4-FFF2-40B4-BE49-F238E27FC236}">
                <a16:creationId xmlns:a16="http://schemas.microsoft.com/office/drawing/2014/main" id="{F5DEDD47-5630-4A28-A85B-F2ED0CF496C5}"/>
              </a:ext>
            </a:extLst>
          </p:cNvPr>
          <p:cNvSpPr/>
          <p:nvPr/>
        </p:nvSpPr>
        <p:spPr>
          <a:xfrm>
            <a:off x="5054715" y="3895807"/>
            <a:ext cx="11881" cy="9784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223" y="0"/>
                </a:moveTo>
                <a:lnTo>
                  <a:pt x="5956" y="876"/>
                </a:lnTo>
                <a:lnTo>
                  <a:pt x="4267" y="1168"/>
                </a:lnTo>
                <a:lnTo>
                  <a:pt x="1714" y="1574"/>
                </a:lnTo>
                <a:lnTo>
                  <a:pt x="0" y="1803"/>
                </a:lnTo>
                <a:lnTo>
                  <a:pt x="0" y="8890"/>
                </a:lnTo>
                <a:lnTo>
                  <a:pt x="10223" y="8890"/>
                </a:lnTo>
                <a:lnTo>
                  <a:pt x="10223" y="0"/>
                </a:lnTo>
                <a:close/>
              </a:path>
            </a:pathLst>
          </a:custGeom>
          <a:solidFill>
            <a:srgbClr val="669BA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56" name="object 160">
            <a:extLst>
              <a:ext uri="{FF2B5EF4-FFF2-40B4-BE49-F238E27FC236}">
                <a16:creationId xmlns:a16="http://schemas.microsoft.com/office/drawing/2014/main" id="{0F20FB05-EE6F-4CEE-A867-01D0754AF28E}"/>
              </a:ext>
            </a:extLst>
          </p:cNvPr>
          <p:cNvSpPr/>
          <p:nvPr/>
        </p:nvSpPr>
        <p:spPr>
          <a:xfrm>
            <a:off x="5054715" y="3632833"/>
            <a:ext cx="11881" cy="4193"/>
          </a:xfrm>
          <a:custGeom>
            <a:avLst/>
            <a:gdLst/>
            <a:ahLst/>
            <a:cxnLst/>
            <a:rect l="l" t="t" r="r" b="b"/>
            <a:pathLst>
              <a:path w="10795" h="3810">
                <a:moveTo>
                  <a:pt x="0" y="0"/>
                </a:moveTo>
                <a:lnTo>
                  <a:pt x="0" y="3200"/>
                </a:lnTo>
                <a:lnTo>
                  <a:pt x="10223" y="3200"/>
                </a:lnTo>
                <a:lnTo>
                  <a:pt x="10223" y="1650"/>
                </a:lnTo>
                <a:lnTo>
                  <a:pt x="8509" y="1308"/>
                </a:lnTo>
                <a:lnTo>
                  <a:pt x="5956" y="838"/>
                </a:lnTo>
                <a:lnTo>
                  <a:pt x="2552" y="330"/>
                </a:lnTo>
                <a:lnTo>
                  <a:pt x="0" y="0"/>
                </a:lnTo>
                <a:close/>
              </a:path>
            </a:pathLst>
          </a:custGeom>
          <a:solidFill>
            <a:srgbClr val="669BA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57" name="object 161">
            <a:extLst>
              <a:ext uri="{FF2B5EF4-FFF2-40B4-BE49-F238E27FC236}">
                <a16:creationId xmlns:a16="http://schemas.microsoft.com/office/drawing/2014/main" id="{4FA8B922-8845-4464-AA04-0F706B4A8376}"/>
              </a:ext>
            </a:extLst>
          </p:cNvPr>
          <p:cNvSpPr/>
          <p:nvPr/>
        </p:nvSpPr>
        <p:spPr>
          <a:xfrm>
            <a:off x="5481009" y="2820223"/>
            <a:ext cx="5591" cy="3494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1276"/>
                </a:moveTo>
                <a:lnTo>
                  <a:pt x="5079" y="1276"/>
                </a:lnTo>
              </a:path>
            </a:pathLst>
          </a:custGeom>
          <a:ln w="3822">
            <a:solidFill>
              <a:srgbClr val="81808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58" name="object 162">
            <a:extLst>
              <a:ext uri="{FF2B5EF4-FFF2-40B4-BE49-F238E27FC236}">
                <a16:creationId xmlns:a16="http://schemas.microsoft.com/office/drawing/2014/main" id="{2092C018-0910-4598-9A3E-6C87CB26D720}"/>
              </a:ext>
            </a:extLst>
          </p:cNvPr>
          <p:cNvSpPr/>
          <p:nvPr/>
        </p:nvSpPr>
        <p:spPr>
          <a:xfrm>
            <a:off x="5481009" y="2817413"/>
            <a:ext cx="5591" cy="3494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1276"/>
                </a:moveTo>
                <a:lnTo>
                  <a:pt x="5079" y="1276"/>
                </a:lnTo>
              </a:path>
            </a:pathLst>
          </a:custGeom>
          <a:ln w="3822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59" name="object 163">
            <a:extLst>
              <a:ext uri="{FF2B5EF4-FFF2-40B4-BE49-F238E27FC236}">
                <a16:creationId xmlns:a16="http://schemas.microsoft.com/office/drawing/2014/main" id="{8A8EC0D5-B22D-407F-98CF-F56092A35342}"/>
              </a:ext>
            </a:extLst>
          </p:cNvPr>
          <p:cNvSpPr/>
          <p:nvPr/>
        </p:nvSpPr>
        <p:spPr>
          <a:xfrm>
            <a:off x="4134816" y="2813286"/>
            <a:ext cx="11881" cy="9784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198" y="0"/>
                </a:moveTo>
                <a:lnTo>
                  <a:pt x="8166" y="0"/>
                </a:lnTo>
                <a:lnTo>
                  <a:pt x="6248" y="431"/>
                </a:lnTo>
                <a:lnTo>
                  <a:pt x="2806" y="1968"/>
                </a:lnTo>
                <a:lnTo>
                  <a:pt x="1269" y="3073"/>
                </a:lnTo>
                <a:lnTo>
                  <a:pt x="0" y="4419"/>
                </a:lnTo>
                <a:lnTo>
                  <a:pt x="0" y="8851"/>
                </a:lnTo>
                <a:lnTo>
                  <a:pt x="10198" y="8851"/>
                </a:lnTo>
                <a:lnTo>
                  <a:pt x="10198" y="0"/>
                </a:lnTo>
                <a:close/>
              </a:path>
            </a:pathLst>
          </a:custGeom>
          <a:solidFill>
            <a:srgbClr val="B0943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0" name="object 164">
            <a:extLst>
              <a:ext uri="{FF2B5EF4-FFF2-40B4-BE49-F238E27FC236}">
                <a16:creationId xmlns:a16="http://schemas.microsoft.com/office/drawing/2014/main" id="{968AC16B-6AE2-40BF-A578-AB31BBF7F007}"/>
              </a:ext>
            </a:extLst>
          </p:cNvPr>
          <p:cNvSpPr/>
          <p:nvPr/>
        </p:nvSpPr>
        <p:spPr>
          <a:xfrm>
            <a:off x="2222118" y="3163775"/>
            <a:ext cx="342453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83" y="0"/>
                </a:lnTo>
              </a:path>
            </a:pathLst>
          </a:custGeom>
          <a:ln w="3822">
            <a:solidFill>
              <a:srgbClr val="F7F9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1" name="object 165">
            <a:extLst>
              <a:ext uri="{FF2B5EF4-FFF2-40B4-BE49-F238E27FC236}">
                <a16:creationId xmlns:a16="http://schemas.microsoft.com/office/drawing/2014/main" id="{EA2CE23B-30B0-4B17-8B28-1714BC318EFD}"/>
              </a:ext>
            </a:extLst>
          </p:cNvPr>
          <p:cNvSpPr/>
          <p:nvPr/>
        </p:nvSpPr>
        <p:spPr>
          <a:xfrm>
            <a:off x="5600641" y="2909010"/>
            <a:ext cx="15375" cy="12580"/>
          </a:xfrm>
          <a:custGeom>
            <a:avLst/>
            <a:gdLst/>
            <a:ahLst/>
            <a:cxnLst/>
            <a:rect l="l" t="t" r="r" b="b"/>
            <a:pathLst>
              <a:path w="13970" h="11430">
                <a:moveTo>
                  <a:pt x="2273" y="0"/>
                </a:moveTo>
                <a:lnTo>
                  <a:pt x="0" y="4559"/>
                </a:lnTo>
                <a:lnTo>
                  <a:pt x="13068" y="11087"/>
                </a:lnTo>
                <a:lnTo>
                  <a:pt x="13284" y="10274"/>
                </a:lnTo>
                <a:lnTo>
                  <a:pt x="13385" y="7391"/>
                </a:lnTo>
                <a:lnTo>
                  <a:pt x="13220" y="6311"/>
                </a:lnTo>
                <a:lnTo>
                  <a:pt x="12865" y="5295"/>
                </a:lnTo>
                <a:lnTo>
                  <a:pt x="2273" y="0"/>
                </a:lnTo>
                <a:close/>
              </a:path>
            </a:pathLst>
          </a:custGeom>
          <a:solidFill>
            <a:srgbClr val="3F814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2" name="object 166">
            <a:extLst>
              <a:ext uri="{FF2B5EF4-FFF2-40B4-BE49-F238E27FC236}">
                <a16:creationId xmlns:a16="http://schemas.microsoft.com/office/drawing/2014/main" id="{663F8DE4-C190-4FFD-BBE9-47D02F5928D2}"/>
              </a:ext>
            </a:extLst>
          </p:cNvPr>
          <p:cNvSpPr txBox="1"/>
          <p:nvPr/>
        </p:nvSpPr>
        <p:spPr>
          <a:xfrm>
            <a:off x="6261791" y="4060946"/>
            <a:ext cx="1076980" cy="119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  <a:spcAft>
                <a:spcPts val="100"/>
              </a:spcAft>
              <a:defRPr/>
            </a:pPr>
            <a:r>
              <a:rPr sz="650" b="1" spc="-10" dirty="0">
                <a:solidFill>
                  <a:srgbClr val="231F20"/>
                </a:solidFill>
                <a:latin typeface="Calibri"/>
                <a:cs typeface="Calibri"/>
              </a:rPr>
              <a:t>Region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5090" marR="511175">
              <a:lnSpc>
                <a:spcPts val="780"/>
              </a:lnSpc>
              <a:spcBef>
                <a:spcPts val="15"/>
              </a:spcBef>
              <a:spcAft>
                <a:spcPts val="100"/>
              </a:spcAft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Australasia Central</a:t>
            </a:r>
            <a:r>
              <a:rPr sz="6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Asia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5090" marR="144780">
              <a:lnSpc>
                <a:spcPts val="780"/>
              </a:lnSpc>
              <a:spcAft>
                <a:spcPts val="100"/>
              </a:spcAft>
              <a:defRPr/>
            </a:pP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East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southeast</a:t>
            </a:r>
            <a:r>
              <a:rPr sz="6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Asia</a:t>
            </a: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Eastern </a:t>
            </a:r>
            <a:r>
              <a:rPr sz="650" spc="-30" dirty="0">
                <a:solidFill>
                  <a:srgbClr val="231F20"/>
                </a:solidFill>
                <a:latin typeface="Calibri"/>
                <a:cs typeface="Calibri"/>
              </a:rPr>
              <a:t>Europe</a:t>
            </a: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7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650" spc="-30" dirty="0">
                <a:solidFill>
                  <a:srgbClr val="231F20"/>
                </a:solidFill>
                <a:latin typeface="Calibri"/>
                <a:cs typeface="Calibri"/>
              </a:rPr>
              <a:t>estern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30" dirty="0">
                <a:solidFill>
                  <a:srgbClr val="231F20"/>
                </a:solidFill>
                <a:latin typeface="Calibri"/>
                <a:cs typeface="Calibri"/>
              </a:rPr>
              <a:t>Europe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5090">
              <a:lnSpc>
                <a:spcPts val="755"/>
              </a:lnSpc>
              <a:spcAft>
                <a:spcPts val="100"/>
              </a:spcAft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Latin</a:t>
            </a:r>
            <a:r>
              <a:rPr sz="6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America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5090">
              <a:spcAft>
                <a:spcPts val="100"/>
              </a:spcAft>
              <a:defRPr/>
            </a:pP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Middle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East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north</a:t>
            </a:r>
            <a:r>
              <a:rPr sz="6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Africa</a:t>
            </a: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North</a:t>
            </a:r>
            <a:r>
              <a:rPr sz="6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America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5090">
              <a:spcAft>
                <a:spcPts val="100"/>
              </a:spcAft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South</a:t>
            </a:r>
            <a:r>
              <a:rPr sz="6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15" dirty="0">
                <a:solidFill>
                  <a:srgbClr val="231F20"/>
                </a:solidFill>
                <a:latin typeface="Calibri"/>
                <a:cs typeface="Calibri"/>
              </a:rPr>
              <a:t>Asia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5090">
              <a:lnSpc>
                <a:spcPts val="780"/>
              </a:lnSpc>
              <a:spcAft>
                <a:spcPts val="100"/>
              </a:spcAft>
              <a:defRPr/>
            </a:pPr>
            <a:r>
              <a:rPr sz="650" spc="-10" dirty="0">
                <a:solidFill>
                  <a:srgbClr val="231F20"/>
                </a:solidFill>
                <a:latin typeface="Calibri"/>
                <a:cs typeface="Calibri"/>
              </a:rPr>
              <a:t>Sub</a:t>
            </a:r>
            <a:r>
              <a:rPr sz="650" spc="-25" dirty="0">
                <a:solidFill>
                  <a:srgbClr val="231F20"/>
                </a:solidFill>
                <a:latin typeface="Calibri"/>
                <a:cs typeface="Calibri"/>
              </a:rPr>
              <a:t>-Saharan</a:t>
            </a:r>
            <a:r>
              <a:rPr sz="650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spc="-20" dirty="0">
                <a:solidFill>
                  <a:srgbClr val="231F20"/>
                </a:solidFill>
                <a:latin typeface="Calibri"/>
                <a:cs typeface="Calibri"/>
              </a:rPr>
              <a:t>Africa</a:t>
            </a:r>
            <a:endParaRPr sz="6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3" name="object 167">
            <a:extLst>
              <a:ext uri="{FF2B5EF4-FFF2-40B4-BE49-F238E27FC236}">
                <a16:creationId xmlns:a16="http://schemas.microsoft.com/office/drawing/2014/main" id="{5816FB7E-8D29-45F7-882F-0A29C3F73A19}"/>
              </a:ext>
            </a:extLst>
          </p:cNvPr>
          <p:cNvSpPr txBox="1"/>
          <p:nvPr/>
        </p:nvSpPr>
        <p:spPr>
          <a:xfrm>
            <a:off x="6261791" y="5343362"/>
            <a:ext cx="615716" cy="9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  <a:defRPr/>
            </a:pPr>
            <a:r>
              <a:rPr sz="650" b="1" spc="-15" dirty="0">
                <a:solidFill>
                  <a:srgbClr val="231F20"/>
                </a:solidFill>
                <a:latin typeface="Calibri"/>
                <a:cs typeface="Calibri"/>
              </a:rPr>
              <a:t>Number</a:t>
            </a:r>
            <a:r>
              <a:rPr sz="65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b="1" dirty="0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sz="65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50" b="1" spc="-20" dirty="0">
                <a:solidFill>
                  <a:srgbClr val="231F20"/>
                </a:solidFill>
                <a:latin typeface="Calibri"/>
                <a:cs typeface="Calibri"/>
              </a:rPr>
              <a:t>PWID</a:t>
            </a:r>
            <a:endParaRPr sz="6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4" name="object 168">
            <a:extLst>
              <a:ext uri="{FF2B5EF4-FFF2-40B4-BE49-F238E27FC236}">
                <a16:creationId xmlns:a16="http://schemas.microsoft.com/office/drawing/2014/main" id="{0F495BFA-BBFE-4527-BE66-4A752C74048E}"/>
              </a:ext>
            </a:extLst>
          </p:cNvPr>
          <p:cNvSpPr/>
          <p:nvPr/>
        </p:nvSpPr>
        <p:spPr>
          <a:xfrm>
            <a:off x="6265548" y="4177553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7" y="30787"/>
                </a:moveTo>
                <a:lnTo>
                  <a:pt x="56538" y="44588"/>
                </a:lnTo>
                <a:lnTo>
                  <a:pt x="47833" y="55178"/>
                </a:lnTo>
                <a:lnTo>
                  <a:pt x="35238" y="60993"/>
                </a:lnTo>
                <a:lnTo>
                  <a:pt x="18998" y="58748"/>
                </a:lnTo>
                <a:lnTo>
                  <a:pt x="7100" y="51802"/>
                </a:lnTo>
                <a:lnTo>
                  <a:pt x="0" y="41347"/>
                </a:lnTo>
                <a:lnTo>
                  <a:pt x="1169" y="23833"/>
                </a:lnTo>
                <a:lnTo>
                  <a:pt x="6756" y="11102"/>
                </a:lnTo>
                <a:lnTo>
                  <a:pt x="15715" y="3156"/>
                </a:lnTo>
                <a:lnTo>
                  <a:pt x="27003" y="0"/>
                </a:lnTo>
                <a:lnTo>
                  <a:pt x="41625" y="3017"/>
                </a:lnTo>
                <a:lnTo>
                  <a:pt x="52621" y="11218"/>
                </a:lnTo>
                <a:lnTo>
                  <a:pt x="58831" y="23168"/>
                </a:lnTo>
                <a:lnTo>
                  <a:pt x="59787" y="30787"/>
                </a:lnTo>
                <a:close/>
              </a:path>
            </a:pathLst>
          </a:custGeom>
          <a:ln w="6349">
            <a:solidFill>
              <a:srgbClr val="971D2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5" name="object 169">
            <a:extLst>
              <a:ext uri="{FF2B5EF4-FFF2-40B4-BE49-F238E27FC236}">
                <a16:creationId xmlns:a16="http://schemas.microsoft.com/office/drawing/2014/main" id="{4F5B6375-FF4D-4307-8684-F4D0DEAE7D0E}"/>
              </a:ext>
            </a:extLst>
          </p:cNvPr>
          <p:cNvSpPr/>
          <p:nvPr/>
        </p:nvSpPr>
        <p:spPr>
          <a:xfrm>
            <a:off x="6265549" y="4286411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7" y="30800"/>
                </a:moveTo>
                <a:lnTo>
                  <a:pt x="56538" y="44595"/>
                </a:lnTo>
                <a:lnTo>
                  <a:pt x="47833" y="55186"/>
                </a:lnTo>
                <a:lnTo>
                  <a:pt x="35237" y="61005"/>
                </a:lnTo>
                <a:lnTo>
                  <a:pt x="18998" y="58758"/>
                </a:lnTo>
                <a:lnTo>
                  <a:pt x="7100" y="51809"/>
                </a:lnTo>
                <a:lnTo>
                  <a:pt x="0" y="41355"/>
                </a:lnTo>
                <a:lnTo>
                  <a:pt x="1169" y="23838"/>
                </a:lnTo>
                <a:lnTo>
                  <a:pt x="6754" y="11105"/>
                </a:lnTo>
                <a:lnTo>
                  <a:pt x="15711" y="3158"/>
                </a:lnTo>
                <a:lnTo>
                  <a:pt x="26997" y="0"/>
                </a:lnTo>
                <a:lnTo>
                  <a:pt x="41619" y="3016"/>
                </a:lnTo>
                <a:lnTo>
                  <a:pt x="52615" y="11214"/>
                </a:lnTo>
                <a:lnTo>
                  <a:pt x="58828" y="23164"/>
                </a:lnTo>
                <a:lnTo>
                  <a:pt x="59787" y="30800"/>
                </a:lnTo>
                <a:close/>
              </a:path>
            </a:pathLst>
          </a:custGeom>
          <a:ln w="6350">
            <a:solidFill>
              <a:srgbClr val="F36F36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6" name="object 170">
            <a:extLst>
              <a:ext uri="{FF2B5EF4-FFF2-40B4-BE49-F238E27FC236}">
                <a16:creationId xmlns:a16="http://schemas.microsoft.com/office/drawing/2014/main" id="{665B8462-4CBF-4515-9B76-D74785DAB8AD}"/>
              </a:ext>
            </a:extLst>
          </p:cNvPr>
          <p:cNvSpPr/>
          <p:nvPr/>
        </p:nvSpPr>
        <p:spPr>
          <a:xfrm>
            <a:off x="6265548" y="4395283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7" y="30787"/>
                </a:moveTo>
                <a:lnTo>
                  <a:pt x="56538" y="44588"/>
                </a:lnTo>
                <a:lnTo>
                  <a:pt x="47833" y="55178"/>
                </a:lnTo>
                <a:lnTo>
                  <a:pt x="35238" y="60993"/>
                </a:lnTo>
                <a:lnTo>
                  <a:pt x="18998" y="58748"/>
                </a:lnTo>
                <a:lnTo>
                  <a:pt x="7100" y="51802"/>
                </a:lnTo>
                <a:lnTo>
                  <a:pt x="0" y="41347"/>
                </a:lnTo>
                <a:lnTo>
                  <a:pt x="1169" y="23833"/>
                </a:lnTo>
                <a:lnTo>
                  <a:pt x="6756" y="11102"/>
                </a:lnTo>
                <a:lnTo>
                  <a:pt x="15715" y="3156"/>
                </a:lnTo>
                <a:lnTo>
                  <a:pt x="27003" y="0"/>
                </a:lnTo>
                <a:lnTo>
                  <a:pt x="41625" y="3017"/>
                </a:lnTo>
                <a:lnTo>
                  <a:pt x="52621" y="11218"/>
                </a:lnTo>
                <a:lnTo>
                  <a:pt x="58831" y="23168"/>
                </a:lnTo>
                <a:lnTo>
                  <a:pt x="59787" y="30787"/>
                </a:lnTo>
                <a:close/>
              </a:path>
            </a:pathLst>
          </a:custGeom>
          <a:ln w="6349">
            <a:solidFill>
              <a:srgbClr val="D7912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7" name="object 171">
            <a:extLst>
              <a:ext uri="{FF2B5EF4-FFF2-40B4-BE49-F238E27FC236}">
                <a16:creationId xmlns:a16="http://schemas.microsoft.com/office/drawing/2014/main" id="{E64D1D31-8C30-4E26-870D-1FD70218D49E}"/>
              </a:ext>
            </a:extLst>
          </p:cNvPr>
          <p:cNvSpPr/>
          <p:nvPr/>
        </p:nvSpPr>
        <p:spPr>
          <a:xfrm>
            <a:off x="6265548" y="4504154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7" y="30788"/>
                </a:moveTo>
                <a:lnTo>
                  <a:pt x="56538" y="44588"/>
                </a:lnTo>
                <a:lnTo>
                  <a:pt x="47833" y="55178"/>
                </a:lnTo>
                <a:lnTo>
                  <a:pt x="35238" y="60993"/>
                </a:lnTo>
                <a:lnTo>
                  <a:pt x="18998" y="58748"/>
                </a:lnTo>
                <a:lnTo>
                  <a:pt x="7100" y="51802"/>
                </a:lnTo>
                <a:lnTo>
                  <a:pt x="0" y="41347"/>
                </a:lnTo>
                <a:lnTo>
                  <a:pt x="1169" y="23828"/>
                </a:lnTo>
                <a:lnTo>
                  <a:pt x="6756" y="11097"/>
                </a:lnTo>
                <a:lnTo>
                  <a:pt x="15715" y="3154"/>
                </a:lnTo>
                <a:lnTo>
                  <a:pt x="27003" y="0"/>
                </a:lnTo>
                <a:lnTo>
                  <a:pt x="41625" y="3015"/>
                </a:lnTo>
                <a:lnTo>
                  <a:pt x="52621" y="11213"/>
                </a:lnTo>
                <a:lnTo>
                  <a:pt x="58831" y="23164"/>
                </a:lnTo>
                <a:lnTo>
                  <a:pt x="59787" y="30788"/>
                </a:lnTo>
                <a:close/>
              </a:path>
            </a:pathLst>
          </a:custGeom>
          <a:ln w="6350">
            <a:solidFill>
              <a:srgbClr val="E7B63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8" name="object 172">
            <a:extLst>
              <a:ext uri="{FF2B5EF4-FFF2-40B4-BE49-F238E27FC236}">
                <a16:creationId xmlns:a16="http://schemas.microsoft.com/office/drawing/2014/main" id="{C5047DCF-636B-46C6-B7D4-3F2A32CF7791}"/>
              </a:ext>
            </a:extLst>
          </p:cNvPr>
          <p:cNvSpPr/>
          <p:nvPr/>
        </p:nvSpPr>
        <p:spPr>
          <a:xfrm>
            <a:off x="6265554" y="4613014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2" y="30787"/>
                </a:moveTo>
                <a:lnTo>
                  <a:pt x="56534" y="44587"/>
                </a:lnTo>
                <a:lnTo>
                  <a:pt x="47833" y="55181"/>
                </a:lnTo>
                <a:lnTo>
                  <a:pt x="35242" y="61002"/>
                </a:lnTo>
                <a:lnTo>
                  <a:pt x="19001" y="58758"/>
                </a:lnTo>
                <a:lnTo>
                  <a:pt x="7102" y="51813"/>
                </a:lnTo>
                <a:lnTo>
                  <a:pt x="0" y="41360"/>
                </a:lnTo>
                <a:lnTo>
                  <a:pt x="1166" y="23842"/>
                </a:lnTo>
                <a:lnTo>
                  <a:pt x="6748" y="11108"/>
                </a:lnTo>
                <a:lnTo>
                  <a:pt x="15703" y="3160"/>
                </a:lnTo>
                <a:lnTo>
                  <a:pt x="26986" y="0"/>
                </a:lnTo>
                <a:lnTo>
                  <a:pt x="41613" y="3016"/>
                </a:lnTo>
                <a:lnTo>
                  <a:pt x="52611" y="11213"/>
                </a:lnTo>
                <a:lnTo>
                  <a:pt x="58824" y="23159"/>
                </a:lnTo>
                <a:lnTo>
                  <a:pt x="59782" y="30787"/>
                </a:lnTo>
                <a:close/>
              </a:path>
            </a:pathLst>
          </a:custGeom>
          <a:ln w="6350">
            <a:solidFill>
              <a:srgbClr val="3F8147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9" name="object 173">
            <a:extLst>
              <a:ext uri="{FF2B5EF4-FFF2-40B4-BE49-F238E27FC236}">
                <a16:creationId xmlns:a16="http://schemas.microsoft.com/office/drawing/2014/main" id="{1D49089D-58EE-45F5-8450-9F63165E2A4F}"/>
              </a:ext>
            </a:extLst>
          </p:cNvPr>
          <p:cNvSpPr/>
          <p:nvPr/>
        </p:nvSpPr>
        <p:spPr>
          <a:xfrm>
            <a:off x="6265554" y="4721886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2" y="30787"/>
                </a:moveTo>
                <a:lnTo>
                  <a:pt x="56534" y="44587"/>
                </a:lnTo>
                <a:lnTo>
                  <a:pt x="47833" y="55181"/>
                </a:lnTo>
                <a:lnTo>
                  <a:pt x="35242" y="61002"/>
                </a:lnTo>
                <a:lnTo>
                  <a:pt x="19001" y="58758"/>
                </a:lnTo>
                <a:lnTo>
                  <a:pt x="7102" y="51813"/>
                </a:lnTo>
                <a:lnTo>
                  <a:pt x="0" y="41360"/>
                </a:lnTo>
                <a:lnTo>
                  <a:pt x="1166" y="23842"/>
                </a:lnTo>
                <a:lnTo>
                  <a:pt x="6748" y="11108"/>
                </a:lnTo>
                <a:lnTo>
                  <a:pt x="15703" y="3160"/>
                </a:lnTo>
                <a:lnTo>
                  <a:pt x="26986" y="0"/>
                </a:lnTo>
                <a:lnTo>
                  <a:pt x="41613" y="3016"/>
                </a:lnTo>
                <a:lnTo>
                  <a:pt x="52611" y="11213"/>
                </a:lnTo>
                <a:lnTo>
                  <a:pt x="58824" y="23159"/>
                </a:lnTo>
                <a:lnTo>
                  <a:pt x="59782" y="30787"/>
                </a:lnTo>
                <a:close/>
              </a:path>
            </a:pathLst>
          </a:custGeom>
          <a:ln w="6350">
            <a:solidFill>
              <a:srgbClr val="61BB6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0" name="object 174">
            <a:extLst>
              <a:ext uri="{FF2B5EF4-FFF2-40B4-BE49-F238E27FC236}">
                <a16:creationId xmlns:a16="http://schemas.microsoft.com/office/drawing/2014/main" id="{654BF298-BA24-4A26-936E-144DCCAD85DF}"/>
              </a:ext>
            </a:extLst>
          </p:cNvPr>
          <p:cNvSpPr/>
          <p:nvPr/>
        </p:nvSpPr>
        <p:spPr>
          <a:xfrm>
            <a:off x="6265548" y="4830758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7" y="30787"/>
                </a:moveTo>
                <a:lnTo>
                  <a:pt x="56538" y="44588"/>
                </a:lnTo>
                <a:lnTo>
                  <a:pt x="47833" y="55178"/>
                </a:lnTo>
                <a:lnTo>
                  <a:pt x="35238" y="60993"/>
                </a:lnTo>
                <a:lnTo>
                  <a:pt x="18998" y="58748"/>
                </a:lnTo>
                <a:lnTo>
                  <a:pt x="7100" y="51802"/>
                </a:lnTo>
                <a:lnTo>
                  <a:pt x="0" y="41347"/>
                </a:lnTo>
                <a:lnTo>
                  <a:pt x="1169" y="23833"/>
                </a:lnTo>
                <a:lnTo>
                  <a:pt x="6756" y="11102"/>
                </a:lnTo>
                <a:lnTo>
                  <a:pt x="15715" y="3156"/>
                </a:lnTo>
                <a:lnTo>
                  <a:pt x="27003" y="0"/>
                </a:lnTo>
                <a:lnTo>
                  <a:pt x="41625" y="3017"/>
                </a:lnTo>
                <a:lnTo>
                  <a:pt x="52621" y="11218"/>
                </a:lnTo>
                <a:lnTo>
                  <a:pt x="58831" y="23168"/>
                </a:lnTo>
                <a:lnTo>
                  <a:pt x="59787" y="30787"/>
                </a:lnTo>
                <a:close/>
              </a:path>
            </a:pathLst>
          </a:custGeom>
          <a:ln w="6349">
            <a:solidFill>
              <a:srgbClr val="558BA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1" name="object 175">
            <a:extLst>
              <a:ext uri="{FF2B5EF4-FFF2-40B4-BE49-F238E27FC236}">
                <a16:creationId xmlns:a16="http://schemas.microsoft.com/office/drawing/2014/main" id="{335D3697-2D22-4009-B6CA-1A11EC3CE40F}"/>
              </a:ext>
            </a:extLst>
          </p:cNvPr>
          <p:cNvSpPr/>
          <p:nvPr/>
        </p:nvSpPr>
        <p:spPr>
          <a:xfrm>
            <a:off x="6265549" y="4939615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7" y="30800"/>
                </a:moveTo>
                <a:lnTo>
                  <a:pt x="56538" y="44595"/>
                </a:lnTo>
                <a:lnTo>
                  <a:pt x="47833" y="55186"/>
                </a:lnTo>
                <a:lnTo>
                  <a:pt x="35237" y="61005"/>
                </a:lnTo>
                <a:lnTo>
                  <a:pt x="18998" y="58758"/>
                </a:lnTo>
                <a:lnTo>
                  <a:pt x="7100" y="51809"/>
                </a:lnTo>
                <a:lnTo>
                  <a:pt x="0" y="41355"/>
                </a:lnTo>
                <a:lnTo>
                  <a:pt x="1169" y="23838"/>
                </a:lnTo>
                <a:lnTo>
                  <a:pt x="6754" y="11105"/>
                </a:lnTo>
                <a:lnTo>
                  <a:pt x="15711" y="3158"/>
                </a:lnTo>
                <a:lnTo>
                  <a:pt x="26997" y="0"/>
                </a:lnTo>
                <a:lnTo>
                  <a:pt x="41619" y="3016"/>
                </a:lnTo>
                <a:lnTo>
                  <a:pt x="52615" y="11214"/>
                </a:lnTo>
                <a:lnTo>
                  <a:pt x="58828" y="23164"/>
                </a:lnTo>
                <a:lnTo>
                  <a:pt x="59787" y="30800"/>
                </a:lnTo>
                <a:close/>
              </a:path>
            </a:pathLst>
          </a:custGeom>
          <a:ln w="6350">
            <a:solidFill>
              <a:srgbClr val="97D8E5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2" name="object 176">
            <a:extLst>
              <a:ext uri="{FF2B5EF4-FFF2-40B4-BE49-F238E27FC236}">
                <a16:creationId xmlns:a16="http://schemas.microsoft.com/office/drawing/2014/main" id="{138C8ED8-8EC8-4B40-8EB1-BFFACA183DDB}"/>
              </a:ext>
            </a:extLst>
          </p:cNvPr>
          <p:cNvSpPr/>
          <p:nvPr/>
        </p:nvSpPr>
        <p:spPr>
          <a:xfrm>
            <a:off x="6265548" y="5048487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7" y="30787"/>
                </a:moveTo>
                <a:lnTo>
                  <a:pt x="56538" y="44588"/>
                </a:lnTo>
                <a:lnTo>
                  <a:pt x="47833" y="55178"/>
                </a:lnTo>
                <a:lnTo>
                  <a:pt x="35238" y="60993"/>
                </a:lnTo>
                <a:lnTo>
                  <a:pt x="18998" y="58748"/>
                </a:lnTo>
                <a:lnTo>
                  <a:pt x="7100" y="51802"/>
                </a:lnTo>
                <a:lnTo>
                  <a:pt x="0" y="41347"/>
                </a:lnTo>
                <a:lnTo>
                  <a:pt x="1169" y="23833"/>
                </a:lnTo>
                <a:lnTo>
                  <a:pt x="6756" y="11102"/>
                </a:lnTo>
                <a:lnTo>
                  <a:pt x="15715" y="3156"/>
                </a:lnTo>
                <a:lnTo>
                  <a:pt x="27003" y="0"/>
                </a:lnTo>
                <a:lnTo>
                  <a:pt x="41625" y="3017"/>
                </a:lnTo>
                <a:lnTo>
                  <a:pt x="52621" y="11218"/>
                </a:lnTo>
                <a:lnTo>
                  <a:pt x="58831" y="23168"/>
                </a:lnTo>
                <a:lnTo>
                  <a:pt x="59787" y="30787"/>
                </a:lnTo>
                <a:close/>
              </a:path>
            </a:pathLst>
          </a:custGeom>
          <a:ln w="6349">
            <a:solidFill>
              <a:srgbClr val="7E729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3" name="object 177">
            <a:extLst>
              <a:ext uri="{FF2B5EF4-FFF2-40B4-BE49-F238E27FC236}">
                <a16:creationId xmlns:a16="http://schemas.microsoft.com/office/drawing/2014/main" id="{0C3AC090-6252-4161-89EE-8F5D0E234D2A}"/>
              </a:ext>
            </a:extLst>
          </p:cNvPr>
          <p:cNvSpPr/>
          <p:nvPr/>
        </p:nvSpPr>
        <p:spPr>
          <a:xfrm>
            <a:off x="6265548" y="5157345"/>
            <a:ext cx="66394" cy="67791"/>
          </a:xfrm>
          <a:custGeom>
            <a:avLst/>
            <a:gdLst/>
            <a:ahLst/>
            <a:cxnLst/>
            <a:rect l="l" t="t" r="r" b="b"/>
            <a:pathLst>
              <a:path w="60325" h="61595">
                <a:moveTo>
                  <a:pt x="59787" y="30787"/>
                </a:moveTo>
                <a:lnTo>
                  <a:pt x="56538" y="44588"/>
                </a:lnTo>
                <a:lnTo>
                  <a:pt x="47833" y="55178"/>
                </a:lnTo>
                <a:lnTo>
                  <a:pt x="35238" y="60993"/>
                </a:lnTo>
                <a:lnTo>
                  <a:pt x="18998" y="58748"/>
                </a:lnTo>
                <a:lnTo>
                  <a:pt x="7100" y="51802"/>
                </a:lnTo>
                <a:lnTo>
                  <a:pt x="0" y="41347"/>
                </a:lnTo>
                <a:lnTo>
                  <a:pt x="1169" y="23833"/>
                </a:lnTo>
                <a:lnTo>
                  <a:pt x="6756" y="11102"/>
                </a:lnTo>
                <a:lnTo>
                  <a:pt x="15715" y="3156"/>
                </a:lnTo>
                <a:lnTo>
                  <a:pt x="27003" y="0"/>
                </a:lnTo>
                <a:lnTo>
                  <a:pt x="41625" y="3017"/>
                </a:lnTo>
                <a:lnTo>
                  <a:pt x="52621" y="11218"/>
                </a:lnTo>
                <a:lnTo>
                  <a:pt x="58831" y="23168"/>
                </a:lnTo>
                <a:lnTo>
                  <a:pt x="59787" y="30787"/>
                </a:lnTo>
                <a:close/>
              </a:path>
            </a:pathLst>
          </a:custGeom>
          <a:ln w="6349">
            <a:solidFill>
              <a:srgbClr val="BBC8E3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4" name="object 178">
            <a:extLst>
              <a:ext uri="{FF2B5EF4-FFF2-40B4-BE49-F238E27FC236}">
                <a16:creationId xmlns:a16="http://schemas.microsoft.com/office/drawing/2014/main" id="{B3D629AC-F74E-450C-A3AD-5475B51E7076}"/>
              </a:ext>
            </a:extLst>
          </p:cNvPr>
          <p:cNvSpPr/>
          <p:nvPr/>
        </p:nvSpPr>
        <p:spPr>
          <a:xfrm>
            <a:off x="6421675" y="5474808"/>
            <a:ext cx="11881" cy="11881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899" y="0"/>
                </a:moveTo>
                <a:lnTo>
                  <a:pt x="2273" y="0"/>
                </a:lnTo>
                <a:lnTo>
                  <a:pt x="0" y="2285"/>
                </a:lnTo>
                <a:lnTo>
                  <a:pt x="0" y="7912"/>
                </a:lnTo>
                <a:lnTo>
                  <a:pt x="2273" y="10198"/>
                </a:lnTo>
                <a:lnTo>
                  <a:pt x="7899" y="10198"/>
                </a:lnTo>
                <a:lnTo>
                  <a:pt x="10198" y="7912"/>
                </a:lnTo>
                <a:lnTo>
                  <a:pt x="10198" y="2285"/>
                </a:lnTo>
                <a:lnTo>
                  <a:pt x="7899" y="0"/>
                </a:lnTo>
                <a:close/>
              </a:path>
            </a:pathLst>
          </a:custGeom>
          <a:solidFill>
            <a:srgbClr val="D8D9D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5" name="object 179">
            <a:extLst>
              <a:ext uri="{FF2B5EF4-FFF2-40B4-BE49-F238E27FC236}">
                <a16:creationId xmlns:a16="http://schemas.microsoft.com/office/drawing/2014/main" id="{BF91A35D-C425-4B7B-9419-6CC5934D7B3D}"/>
              </a:ext>
            </a:extLst>
          </p:cNvPr>
          <p:cNvSpPr/>
          <p:nvPr/>
        </p:nvSpPr>
        <p:spPr>
          <a:xfrm>
            <a:off x="6421675" y="5474808"/>
            <a:ext cx="11881" cy="11881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198" y="5105"/>
                </a:moveTo>
                <a:lnTo>
                  <a:pt x="10198" y="7912"/>
                </a:lnTo>
                <a:lnTo>
                  <a:pt x="7899" y="10198"/>
                </a:lnTo>
                <a:lnTo>
                  <a:pt x="5092" y="10198"/>
                </a:lnTo>
                <a:lnTo>
                  <a:pt x="2273" y="10198"/>
                </a:lnTo>
                <a:lnTo>
                  <a:pt x="0" y="7912"/>
                </a:lnTo>
                <a:lnTo>
                  <a:pt x="0" y="5105"/>
                </a:lnTo>
                <a:lnTo>
                  <a:pt x="0" y="2285"/>
                </a:lnTo>
                <a:lnTo>
                  <a:pt x="2273" y="0"/>
                </a:lnTo>
                <a:lnTo>
                  <a:pt x="5092" y="0"/>
                </a:lnTo>
                <a:lnTo>
                  <a:pt x="7899" y="0"/>
                </a:lnTo>
                <a:lnTo>
                  <a:pt x="10198" y="2285"/>
                </a:lnTo>
                <a:lnTo>
                  <a:pt x="10198" y="5105"/>
                </a:lnTo>
                <a:close/>
              </a:path>
            </a:pathLst>
          </a:custGeom>
          <a:ln w="16598">
            <a:solidFill>
              <a:srgbClr val="B2BBC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6" name="object 180">
            <a:extLst>
              <a:ext uri="{FF2B5EF4-FFF2-40B4-BE49-F238E27FC236}">
                <a16:creationId xmlns:a16="http://schemas.microsoft.com/office/drawing/2014/main" id="{16D73286-16C9-4366-820A-825F41AF2543}"/>
              </a:ext>
            </a:extLst>
          </p:cNvPr>
          <p:cNvSpPr/>
          <p:nvPr/>
        </p:nvSpPr>
        <p:spPr>
          <a:xfrm>
            <a:off x="6364482" y="5528342"/>
            <a:ext cx="127896" cy="128593"/>
          </a:xfrm>
          <a:custGeom>
            <a:avLst/>
            <a:gdLst/>
            <a:ahLst/>
            <a:cxnLst/>
            <a:rect l="l" t="t" r="r" b="b"/>
            <a:pathLst>
              <a:path w="116204" h="116839">
                <a:moveTo>
                  <a:pt x="52028" y="0"/>
                </a:moveTo>
                <a:lnTo>
                  <a:pt x="10408" y="26128"/>
                </a:lnTo>
                <a:lnTo>
                  <a:pt x="0" y="71760"/>
                </a:lnTo>
                <a:lnTo>
                  <a:pt x="4555" y="84101"/>
                </a:lnTo>
                <a:lnTo>
                  <a:pt x="34061" y="110844"/>
                </a:lnTo>
                <a:lnTo>
                  <a:pt x="64752" y="116493"/>
                </a:lnTo>
                <a:lnTo>
                  <a:pt x="78501" y="112947"/>
                </a:lnTo>
                <a:lnTo>
                  <a:pt x="108852" y="85843"/>
                </a:lnTo>
                <a:lnTo>
                  <a:pt x="115667" y="58396"/>
                </a:lnTo>
                <a:lnTo>
                  <a:pt x="114546" y="46972"/>
                </a:lnTo>
                <a:lnTo>
                  <a:pt x="93603" y="13324"/>
                </a:lnTo>
                <a:lnTo>
                  <a:pt x="52028" y="0"/>
                </a:lnTo>
                <a:close/>
              </a:path>
            </a:pathLst>
          </a:custGeom>
          <a:solidFill>
            <a:srgbClr val="E3E5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7" name="object 181">
            <a:extLst>
              <a:ext uri="{FF2B5EF4-FFF2-40B4-BE49-F238E27FC236}">
                <a16:creationId xmlns:a16="http://schemas.microsoft.com/office/drawing/2014/main" id="{50AEBCD8-D6DE-460B-9D4C-1F5985ACE55A}"/>
              </a:ext>
            </a:extLst>
          </p:cNvPr>
          <p:cNvSpPr/>
          <p:nvPr/>
        </p:nvSpPr>
        <p:spPr>
          <a:xfrm>
            <a:off x="6364482" y="5528342"/>
            <a:ext cx="127896" cy="128593"/>
          </a:xfrm>
          <a:custGeom>
            <a:avLst/>
            <a:gdLst/>
            <a:ahLst/>
            <a:cxnLst/>
            <a:rect l="l" t="t" r="r" b="b"/>
            <a:pathLst>
              <a:path w="116204" h="116839">
                <a:moveTo>
                  <a:pt x="115667" y="58396"/>
                </a:moveTo>
                <a:lnTo>
                  <a:pt x="100985" y="97188"/>
                </a:lnTo>
                <a:lnTo>
                  <a:pt x="64752" y="116493"/>
                </a:lnTo>
                <a:lnTo>
                  <a:pt x="48449" y="115128"/>
                </a:lnTo>
                <a:lnTo>
                  <a:pt x="11896" y="94969"/>
                </a:lnTo>
                <a:lnTo>
                  <a:pt x="0" y="71760"/>
                </a:lnTo>
                <a:lnTo>
                  <a:pt x="843" y="54269"/>
                </a:lnTo>
                <a:lnTo>
                  <a:pt x="18486" y="15677"/>
                </a:lnTo>
                <a:lnTo>
                  <a:pt x="52028" y="0"/>
                </a:lnTo>
                <a:lnTo>
                  <a:pt x="67704" y="1545"/>
                </a:lnTo>
                <a:lnTo>
                  <a:pt x="103256" y="22793"/>
                </a:lnTo>
                <a:lnTo>
                  <a:pt x="115667" y="58396"/>
                </a:lnTo>
                <a:close/>
              </a:path>
            </a:pathLst>
          </a:custGeom>
          <a:ln w="16598">
            <a:solidFill>
              <a:srgbClr val="B2BBC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8" name="object 182">
            <a:extLst>
              <a:ext uri="{FF2B5EF4-FFF2-40B4-BE49-F238E27FC236}">
                <a16:creationId xmlns:a16="http://schemas.microsoft.com/office/drawing/2014/main" id="{D081DECC-B57F-4C88-846D-A0137F40B546}"/>
              </a:ext>
            </a:extLst>
          </p:cNvPr>
          <p:cNvSpPr/>
          <p:nvPr/>
        </p:nvSpPr>
        <p:spPr>
          <a:xfrm>
            <a:off x="6337547" y="5615106"/>
            <a:ext cx="179613" cy="179613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78542" y="0"/>
                </a:moveTo>
                <a:lnTo>
                  <a:pt x="38772" y="12130"/>
                </a:lnTo>
                <a:lnTo>
                  <a:pt x="10650" y="41802"/>
                </a:lnTo>
                <a:lnTo>
                  <a:pt x="0" y="83661"/>
                </a:lnTo>
                <a:lnTo>
                  <a:pt x="1644" y="97978"/>
                </a:lnTo>
                <a:lnTo>
                  <a:pt x="20000" y="134874"/>
                </a:lnTo>
                <a:lnTo>
                  <a:pt x="54073" y="158079"/>
                </a:lnTo>
                <a:lnTo>
                  <a:pt x="82718" y="163018"/>
                </a:lnTo>
                <a:lnTo>
                  <a:pt x="97186" y="161524"/>
                </a:lnTo>
                <a:lnTo>
                  <a:pt x="134525" y="143450"/>
                </a:lnTo>
                <a:lnTo>
                  <a:pt x="158049" y="109699"/>
                </a:lnTo>
                <a:lnTo>
                  <a:pt x="163064" y="81480"/>
                </a:lnTo>
                <a:lnTo>
                  <a:pt x="162985" y="77846"/>
                </a:lnTo>
                <a:lnTo>
                  <a:pt x="150627" y="38387"/>
                </a:lnTo>
                <a:lnTo>
                  <a:pt x="120772" y="10526"/>
                </a:lnTo>
                <a:lnTo>
                  <a:pt x="78542" y="0"/>
                </a:lnTo>
                <a:close/>
              </a:path>
            </a:pathLst>
          </a:custGeom>
          <a:solidFill>
            <a:srgbClr val="E3E5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79" name="object 183">
            <a:extLst>
              <a:ext uri="{FF2B5EF4-FFF2-40B4-BE49-F238E27FC236}">
                <a16:creationId xmlns:a16="http://schemas.microsoft.com/office/drawing/2014/main" id="{B3436566-C160-45BC-B400-E153993D2AA4}"/>
              </a:ext>
            </a:extLst>
          </p:cNvPr>
          <p:cNvSpPr/>
          <p:nvPr/>
        </p:nvSpPr>
        <p:spPr>
          <a:xfrm>
            <a:off x="6337547" y="5615106"/>
            <a:ext cx="179613" cy="179613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63064" y="81480"/>
                </a:moveTo>
                <a:lnTo>
                  <a:pt x="152117" y="122317"/>
                </a:lnTo>
                <a:lnTo>
                  <a:pt x="123315" y="151516"/>
                </a:lnTo>
                <a:lnTo>
                  <a:pt x="82718" y="163018"/>
                </a:lnTo>
                <a:lnTo>
                  <a:pt x="67943" y="161748"/>
                </a:lnTo>
                <a:lnTo>
                  <a:pt x="29891" y="144423"/>
                </a:lnTo>
                <a:lnTo>
                  <a:pt x="5666" y="111433"/>
                </a:lnTo>
                <a:lnTo>
                  <a:pt x="0" y="83661"/>
                </a:lnTo>
                <a:lnTo>
                  <a:pt x="1249" y="68685"/>
                </a:lnTo>
                <a:lnTo>
                  <a:pt x="18370" y="30293"/>
                </a:lnTo>
                <a:lnTo>
                  <a:pt x="51022" y="5873"/>
                </a:lnTo>
                <a:lnTo>
                  <a:pt x="78542" y="0"/>
                </a:lnTo>
                <a:lnTo>
                  <a:pt x="93678" y="1228"/>
                </a:lnTo>
                <a:lnTo>
                  <a:pt x="132352" y="18170"/>
                </a:lnTo>
                <a:lnTo>
                  <a:pt x="156943" y="50534"/>
                </a:lnTo>
                <a:lnTo>
                  <a:pt x="163064" y="81480"/>
                </a:lnTo>
                <a:close/>
              </a:path>
            </a:pathLst>
          </a:custGeom>
          <a:ln w="16598">
            <a:solidFill>
              <a:srgbClr val="B2BBC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80" name="object 184">
            <a:extLst>
              <a:ext uri="{FF2B5EF4-FFF2-40B4-BE49-F238E27FC236}">
                <a16:creationId xmlns:a16="http://schemas.microsoft.com/office/drawing/2014/main" id="{865D3AED-9BB3-40EA-B8ED-7B556139E018}"/>
              </a:ext>
            </a:extLst>
          </p:cNvPr>
          <p:cNvSpPr/>
          <p:nvPr/>
        </p:nvSpPr>
        <p:spPr>
          <a:xfrm>
            <a:off x="6315571" y="5705636"/>
            <a:ext cx="224342" cy="223643"/>
          </a:xfrm>
          <a:custGeom>
            <a:avLst/>
            <a:gdLst/>
            <a:ahLst/>
            <a:cxnLst/>
            <a:rect l="l" t="t" r="r" b="b"/>
            <a:pathLst>
              <a:path w="203835" h="203200">
                <a:moveTo>
                  <a:pt x="88908" y="0"/>
                </a:moveTo>
                <a:lnTo>
                  <a:pt x="50826" y="13034"/>
                </a:lnTo>
                <a:lnTo>
                  <a:pt x="21230" y="40259"/>
                </a:lnTo>
                <a:lnTo>
                  <a:pt x="3521" y="79203"/>
                </a:lnTo>
                <a:lnTo>
                  <a:pt x="0" y="110457"/>
                </a:lnTo>
                <a:lnTo>
                  <a:pt x="2238" y="124318"/>
                </a:lnTo>
                <a:lnTo>
                  <a:pt x="19489" y="161227"/>
                </a:lnTo>
                <a:lnTo>
                  <a:pt x="50167" y="188321"/>
                </a:lnTo>
                <a:lnTo>
                  <a:pt x="91218" y="202000"/>
                </a:lnTo>
                <a:lnTo>
                  <a:pt x="106680" y="202956"/>
                </a:lnTo>
                <a:lnTo>
                  <a:pt x="121077" y="201206"/>
                </a:lnTo>
                <a:lnTo>
                  <a:pt x="159557" y="184940"/>
                </a:lnTo>
                <a:lnTo>
                  <a:pt x="187954" y="155166"/>
                </a:lnTo>
                <a:lnTo>
                  <a:pt x="202389" y="115761"/>
                </a:lnTo>
                <a:lnTo>
                  <a:pt x="203428" y="101155"/>
                </a:lnTo>
                <a:lnTo>
                  <a:pt x="203416" y="99591"/>
                </a:lnTo>
                <a:lnTo>
                  <a:pt x="194766" y="60480"/>
                </a:lnTo>
                <a:lnTo>
                  <a:pt x="171437" y="28671"/>
                </a:lnTo>
                <a:lnTo>
                  <a:pt x="135469" y="7423"/>
                </a:lnTo>
                <a:lnTo>
                  <a:pt x="88908" y="0"/>
                </a:lnTo>
                <a:close/>
              </a:path>
            </a:pathLst>
          </a:custGeom>
          <a:solidFill>
            <a:srgbClr val="E3E5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81" name="object 185">
            <a:extLst>
              <a:ext uri="{FF2B5EF4-FFF2-40B4-BE49-F238E27FC236}">
                <a16:creationId xmlns:a16="http://schemas.microsoft.com/office/drawing/2014/main" id="{47377897-3552-474B-AE9B-763B6D7647A4}"/>
              </a:ext>
            </a:extLst>
          </p:cNvPr>
          <p:cNvSpPr/>
          <p:nvPr/>
        </p:nvSpPr>
        <p:spPr>
          <a:xfrm>
            <a:off x="6315571" y="5705636"/>
            <a:ext cx="224342" cy="223643"/>
          </a:xfrm>
          <a:custGeom>
            <a:avLst/>
            <a:gdLst/>
            <a:ahLst/>
            <a:cxnLst/>
            <a:rect l="l" t="t" r="r" b="b"/>
            <a:pathLst>
              <a:path w="203835" h="203200">
                <a:moveTo>
                  <a:pt x="203428" y="101155"/>
                </a:moveTo>
                <a:lnTo>
                  <a:pt x="194508" y="142909"/>
                </a:lnTo>
                <a:lnTo>
                  <a:pt x="170335" y="176325"/>
                </a:lnTo>
                <a:lnTo>
                  <a:pt x="134785" y="197525"/>
                </a:lnTo>
                <a:lnTo>
                  <a:pt x="106680" y="202956"/>
                </a:lnTo>
                <a:lnTo>
                  <a:pt x="91218" y="202000"/>
                </a:lnTo>
                <a:lnTo>
                  <a:pt x="50167" y="188321"/>
                </a:lnTo>
                <a:lnTo>
                  <a:pt x="19489" y="161227"/>
                </a:lnTo>
                <a:lnTo>
                  <a:pt x="2238" y="124318"/>
                </a:lnTo>
                <a:lnTo>
                  <a:pt x="0" y="110457"/>
                </a:lnTo>
                <a:lnTo>
                  <a:pt x="848" y="94362"/>
                </a:lnTo>
                <a:lnTo>
                  <a:pt x="13838" y="52060"/>
                </a:lnTo>
                <a:lnTo>
                  <a:pt x="39850" y="20654"/>
                </a:lnTo>
                <a:lnTo>
                  <a:pt x="75481" y="2615"/>
                </a:lnTo>
                <a:lnTo>
                  <a:pt x="88908" y="0"/>
                </a:lnTo>
                <a:lnTo>
                  <a:pt x="105479" y="737"/>
                </a:lnTo>
                <a:lnTo>
                  <a:pt x="148736" y="13131"/>
                </a:lnTo>
                <a:lnTo>
                  <a:pt x="180718" y="38261"/>
                </a:lnTo>
                <a:lnTo>
                  <a:pt x="199382" y="72867"/>
                </a:lnTo>
                <a:lnTo>
                  <a:pt x="203428" y="101155"/>
                </a:lnTo>
                <a:close/>
              </a:path>
            </a:pathLst>
          </a:custGeom>
          <a:ln w="16598">
            <a:solidFill>
              <a:srgbClr val="B2BBC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82" name="object 186">
            <a:extLst>
              <a:ext uri="{FF2B5EF4-FFF2-40B4-BE49-F238E27FC236}">
                <a16:creationId xmlns:a16="http://schemas.microsoft.com/office/drawing/2014/main" id="{F6AB3F58-8219-4CB3-AF4D-C701AA11C922}"/>
              </a:ext>
            </a:extLst>
          </p:cNvPr>
          <p:cNvSpPr/>
          <p:nvPr/>
        </p:nvSpPr>
        <p:spPr>
          <a:xfrm>
            <a:off x="6298276" y="5800157"/>
            <a:ext cx="258587" cy="258587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115254" y="0"/>
                </a:moveTo>
                <a:lnTo>
                  <a:pt x="73525" y="8415"/>
                </a:lnTo>
                <a:lnTo>
                  <a:pt x="38635" y="30363"/>
                </a:lnTo>
                <a:lnTo>
                  <a:pt x="13465" y="63071"/>
                </a:lnTo>
                <a:lnTo>
                  <a:pt x="893" y="103761"/>
                </a:lnTo>
                <a:lnTo>
                  <a:pt x="0" y="118620"/>
                </a:lnTo>
                <a:lnTo>
                  <a:pt x="1070" y="133170"/>
                </a:lnTo>
                <a:lnTo>
                  <a:pt x="14185" y="173112"/>
                </a:lnTo>
                <a:lnTo>
                  <a:pt x="39941" y="205233"/>
                </a:lnTo>
                <a:lnTo>
                  <a:pt x="75489" y="226633"/>
                </a:lnTo>
                <a:lnTo>
                  <a:pt x="117982" y="234410"/>
                </a:lnTo>
                <a:lnTo>
                  <a:pt x="132604" y="233411"/>
                </a:lnTo>
                <a:lnTo>
                  <a:pt x="172757" y="220444"/>
                </a:lnTo>
                <a:lnTo>
                  <a:pt x="205063" y="194800"/>
                </a:lnTo>
                <a:lnTo>
                  <a:pt x="226593" y="159410"/>
                </a:lnTo>
                <a:lnTo>
                  <a:pt x="234333" y="118620"/>
                </a:lnTo>
                <a:lnTo>
                  <a:pt x="234396" y="114807"/>
                </a:lnTo>
                <a:lnTo>
                  <a:pt x="233218" y="100360"/>
                </a:lnTo>
                <a:lnTo>
                  <a:pt x="219887" y="60730"/>
                </a:lnTo>
                <a:lnTo>
                  <a:pt x="193973" y="28888"/>
                </a:lnTo>
                <a:lnTo>
                  <a:pt x="158190" y="7692"/>
                </a:lnTo>
                <a:lnTo>
                  <a:pt x="115254" y="0"/>
                </a:lnTo>
                <a:close/>
              </a:path>
            </a:pathLst>
          </a:custGeom>
          <a:solidFill>
            <a:srgbClr val="E3E5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83" name="object 187">
            <a:extLst>
              <a:ext uri="{FF2B5EF4-FFF2-40B4-BE49-F238E27FC236}">
                <a16:creationId xmlns:a16="http://schemas.microsoft.com/office/drawing/2014/main" id="{130EDC9F-D6C4-4E3A-8019-416228FF51C0}"/>
              </a:ext>
            </a:extLst>
          </p:cNvPr>
          <p:cNvSpPr/>
          <p:nvPr/>
        </p:nvSpPr>
        <p:spPr>
          <a:xfrm>
            <a:off x="6298276" y="5800157"/>
            <a:ext cx="258587" cy="258587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234420" y="117204"/>
                </a:moveTo>
                <a:lnTo>
                  <a:pt x="226593" y="159410"/>
                </a:lnTo>
                <a:lnTo>
                  <a:pt x="205063" y="194800"/>
                </a:lnTo>
                <a:lnTo>
                  <a:pt x="172757" y="220444"/>
                </a:lnTo>
                <a:lnTo>
                  <a:pt x="132604" y="233411"/>
                </a:lnTo>
                <a:lnTo>
                  <a:pt x="117982" y="234410"/>
                </a:lnTo>
                <a:lnTo>
                  <a:pt x="103222" y="233511"/>
                </a:lnTo>
                <a:lnTo>
                  <a:pt x="62727" y="220870"/>
                </a:lnTo>
                <a:lnTo>
                  <a:pt x="30127" y="195574"/>
                </a:lnTo>
                <a:lnTo>
                  <a:pt x="8268" y="160523"/>
                </a:lnTo>
                <a:lnTo>
                  <a:pt x="0" y="118620"/>
                </a:lnTo>
                <a:lnTo>
                  <a:pt x="893" y="103761"/>
                </a:lnTo>
                <a:lnTo>
                  <a:pt x="13465" y="63071"/>
                </a:lnTo>
                <a:lnTo>
                  <a:pt x="38635" y="30363"/>
                </a:lnTo>
                <a:lnTo>
                  <a:pt x="73525" y="8415"/>
                </a:lnTo>
                <a:lnTo>
                  <a:pt x="115254" y="0"/>
                </a:lnTo>
                <a:lnTo>
                  <a:pt x="130193" y="887"/>
                </a:lnTo>
                <a:lnTo>
                  <a:pt x="171047" y="13399"/>
                </a:lnTo>
                <a:lnTo>
                  <a:pt x="203842" y="38461"/>
                </a:lnTo>
                <a:lnTo>
                  <a:pt x="225863" y="73216"/>
                </a:lnTo>
                <a:lnTo>
                  <a:pt x="234396" y="114807"/>
                </a:lnTo>
                <a:lnTo>
                  <a:pt x="234420" y="117204"/>
                </a:lnTo>
                <a:close/>
              </a:path>
            </a:pathLst>
          </a:custGeom>
          <a:ln w="16598">
            <a:solidFill>
              <a:srgbClr val="B2BBC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84" name="object 188">
            <a:extLst>
              <a:ext uri="{FF2B5EF4-FFF2-40B4-BE49-F238E27FC236}">
                <a16:creationId xmlns:a16="http://schemas.microsoft.com/office/drawing/2014/main" id="{92C80E8F-650C-48D1-8340-02218624998C}"/>
              </a:ext>
            </a:extLst>
          </p:cNvPr>
          <p:cNvSpPr/>
          <p:nvPr/>
        </p:nvSpPr>
        <p:spPr>
          <a:xfrm>
            <a:off x="6281589" y="5895502"/>
            <a:ext cx="292133" cy="291434"/>
          </a:xfrm>
          <a:custGeom>
            <a:avLst/>
            <a:gdLst/>
            <a:ahLst/>
            <a:cxnLst/>
            <a:rect l="l" t="t" r="r" b="b"/>
            <a:pathLst>
              <a:path w="265429" h="264795">
                <a:moveTo>
                  <a:pt x="131071" y="0"/>
                </a:moveTo>
                <a:lnTo>
                  <a:pt x="89553" y="7114"/>
                </a:lnTo>
                <a:lnTo>
                  <a:pt x="53539" y="26372"/>
                </a:lnTo>
                <a:lnTo>
                  <a:pt x="25177" y="55906"/>
                </a:lnTo>
                <a:lnTo>
                  <a:pt x="6614" y="93846"/>
                </a:lnTo>
                <a:lnTo>
                  <a:pt x="0" y="138325"/>
                </a:lnTo>
                <a:lnTo>
                  <a:pt x="1338" y="152215"/>
                </a:lnTo>
                <a:lnTo>
                  <a:pt x="13645" y="190850"/>
                </a:lnTo>
                <a:lnTo>
                  <a:pt x="37204" y="223350"/>
                </a:lnTo>
                <a:lnTo>
                  <a:pt x="70497" y="247679"/>
                </a:lnTo>
                <a:lnTo>
                  <a:pt x="112007" y="261802"/>
                </a:lnTo>
                <a:lnTo>
                  <a:pt x="143494" y="264544"/>
                </a:lnTo>
                <a:lnTo>
                  <a:pt x="157823" y="262562"/>
                </a:lnTo>
                <a:lnTo>
                  <a:pt x="197286" y="248040"/>
                </a:lnTo>
                <a:lnTo>
                  <a:pt x="229680" y="222438"/>
                </a:lnTo>
                <a:lnTo>
                  <a:pt x="252709" y="188052"/>
                </a:lnTo>
                <a:lnTo>
                  <a:pt x="264081" y="147176"/>
                </a:lnTo>
                <a:lnTo>
                  <a:pt x="264885" y="132505"/>
                </a:lnTo>
                <a:lnTo>
                  <a:pt x="264336" y="120369"/>
                </a:lnTo>
                <a:lnTo>
                  <a:pt x="253778" y="79367"/>
                </a:lnTo>
                <a:lnTo>
                  <a:pt x="231451" y="44653"/>
                </a:lnTo>
                <a:lnTo>
                  <a:pt x="199550" y="18485"/>
                </a:lnTo>
                <a:lnTo>
                  <a:pt x="160271" y="3123"/>
                </a:lnTo>
                <a:lnTo>
                  <a:pt x="131071" y="0"/>
                </a:lnTo>
                <a:close/>
              </a:path>
            </a:pathLst>
          </a:custGeom>
          <a:solidFill>
            <a:srgbClr val="E3E5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85" name="object 189">
            <a:extLst>
              <a:ext uri="{FF2B5EF4-FFF2-40B4-BE49-F238E27FC236}">
                <a16:creationId xmlns:a16="http://schemas.microsoft.com/office/drawing/2014/main" id="{C94AFDD0-B623-437D-A2FC-25C6AD4F1C4E}"/>
              </a:ext>
            </a:extLst>
          </p:cNvPr>
          <p:cNvSpPr/>
          <p:nvPr/>
        </p:nvSpPr>
        <p:spPr>
          <a:xfrm>
            <a:off x="6281589" y="5895502"/>
            <a:ext cx="292133" cy="291434"/>
          </a:xfrm>
          <a:custGeom>
            <a:avLst/>
            <a:gdLst/>
            <a:ahLst/>
            <a:cxnLst/>
            <a:rect l="l" t="t" r="r" b="b"/>
            <a:pathLst>
              <a:path w="265429" h="264795">
                <a:moveTo>
                  <a:pt x="264885" y="132505"/>
                </a:moveTo>
                <a:lnTo>
                  <a:pt x="257909" y="175035"/>
                </a:lnTo>
                <a:lnTo>
                  <a:pt x="238510" y="211839"/>
                </a:lnTo>
                <a:lnTo>
                  <a:pt x="208983" y="240624"/>
                </a:lnTo>
                <a:lnTo>
                  <a:pt x="171621" y="259094"/>
                </a:lnTo>
                <a:lnTo>
                  <a:pt x="143494" y="264544"/>
                </a:lnTo>
                <a:lnTo>
                  <a:pt x="127406" y="263891"/>
                </a:lnTo>
                <a:lnTo>
                  <a:pt x="83496" y="253621"/>
                </a:lnTo>
                <a:lnTo>
                  <a:pt x="47295" y="232468"/>
                </a:lnTo>
                <a:lnTo>
                  <a:pt x="20322" y="202466"/>
                </a:lnTo>
                <a:lnTo>
                  <a:pt x="4097" y="165650"/>
                </a:lnTo>
                <a:lnTo>
                  <a:pt x="0" y="138325"/>
                </a:lnTo>
                <a:lnTo>
                  <a:pt x="744" y="122888"/>
                </a:lnTo>
                <a:lnTo>
                  <a:pt x="11580" y="80381"/>
                </a:lnTo>
                <a:lnTo>
                  <a:pt x="33648" y="45035"/>
                </a:lnTo>
                <a:lnTo>
                  <a:pt x="64799" y="18719"/>
                </a:lnTo>
                <a:lnTo>
                  <a:pt x="102887" y="3301"/>
                </a:lnTo>
                <a:lnTo>
                  <a:pt x="131071" y="0"/>
                </a:lnTo>
                <a:lnTo>
                  <a:pt x="145918" y="794"/>
                </a:lnTo>
                <a:lnTo>
                  <a:pt x="187169" y="12053"/>
                </a:lnTo>
                <a:lnTo>
                  <a:pt x="221772" y="34869"/>
                </a:lnTo>
                <a:lnTo>
                  <a:pt x="247535" y="66985"/>
                </a:lnTo>
                <a:lnTo>
                  <a:pt x="262260" y="106143"/>
                </a:lnTo>
                <a:lnTo>
                  <a:pt x="264885" y="132505"/>
                </a:lnTo>
                <a:close/>
              </a:path>
            </a:pathLst>
          </a:custGeom>
          <a:ln w="16598">
            <a:solidFill>
              <a:srgbClr val="B2BBC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3ECBE04-849F-48F9-A1AB-6571B2DBE5D1}"/>
              </a:ext>
            </a:extLst>
          </p:cNvPr>
          <p:cNvSpPr/>
          <p:nvPr/>
        </p:nvSpPr>
        <p:spPr>
          <a:xfrm>
            <a:off x="1524000" y="1260050"/>
            <a:ext cx="9131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latin typeface="+mj-lt"/>
                <a:ea typeface="ＭＳ Ｐゴシック" pitchFamily="34" charset="-128"/>
                <a:cs typeface="Arial" charset="0"/>
              </a:rPr>
              <a:t>Accès combiné aux programmes d'échange de seringues (PES) </a:t>
            </a:r>
            <a:br>
              <a:rPr lang="fr-FR" sz="1600" b="1" dirty="0">
                <a:latin typeface="+mj-lt"/>
                <a:ea typeface="ＭＳ Ｐゴシック" pitchFamily="34" charset="-128"/>
                <a:cs typeface="Arial" charset="0"/>
              </a:rPr>
            </a:br>
            <a:r>
              <a:rPr lang="fr-FR" sz="1600" b="1" dirty="0">
                <a:latin typeface="+mj-lt"/>
                <a:ea typeface="ＭＳ Ｐゴシック" pitchFamily="34" charset="-128"/>
                <a:cs typeface="Arial" charset="0"/>
              </a:rPr>
              <a:t>et aux traitements de substitution aux opiacés (TSO) pour les UDI 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6D7C51AE-37C8-440D-A8F3-6431634DA7D5}"/>
              </a:ext>
            </a:extLst>
          </p:cNvPr>
          <p:cNvSpPr/>
          <p:nvPr/>
        </p:nvSpPr>
        <p:spPr>
          <a:xfrm>
            <a:off x="7487061" y="2892814"/>
            <a:ext cx="97692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fr-FR" sz="1200" b="1" spc="-5" dirty="0">
                <a:solidFill>
                  <a:srgbClr val="231F20"/>
                </a:solidFill>
                <a:latin typeface="Calibri"/>
                <a:cs typeface="Calibri"/>
              </a:rPr>
              <a:t>Accès modéré </a:t>
            </a:r>
            <a:br>
              <a:rPr lang="fr-FR" sz="1200" b="1" spc="-5" dirty="0">
                <a:solidFill>
                  <a:srgbClr val="231F20"/>
                </a:solidFill>
                <a:latin typeface="Calibri"/>
                <a:cs typeface="Calibri"/>
              </a:rPr>
            </a:br>
            <a:r>
              <a:rPr lang="fr-FR" sz="1200" b="1" spc="-5" dirty="0">
                <a:solidFill>
                  <a:srgbClr val="231F20"/>
                </a:solidFill>
                <a:latin typeface="Calibri"/>
                <a:cs typeface="Calibri"/>
              </a:rPr>
              <a:t>aux PES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6B73F9D-0579-469D-9D88-49E034784D8C}"/>
              </a:ext>
            </a:extLst>
          </p:cNvPr>
          <p:cNvSpPr/>
          <p:nvPr/>
        </p:nvSpPr>
        <p:spPr>
          <a:xfrm>
            <a:off x="7487061" y="4548998"/>
            <a:ext cx="97692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defRPr/>
            </a:pPr>
            <a:r>
              <a:rPr lang="fr-FR" sz="1200" b="1" spc="-5" dirty="0">
                <a:solidFill>
                  <a:srgbClr val="231F20"/>
                </a:solidFill>
                <a:latin typeface="Calibri"/>
                <a:cs typeface="Calibri"/>
              </a:rPr>
              <a:t>Faible accès aux PES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6C5ADCC-C79F-4A75-9958-A4EEE687C306}"/>
              </a:ext>
            </a:extLst>
          </p:cNvPr>
          <p:cNvSpPr/>
          <p:nvPr/>
        </p:nvSpPr>
        <p:spPr>
          <a:xfrm>
            <a:off x="3912307" y="6525345"/>
            <a:ext cx="2242472" cy="209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80"/>
              </a:lnSpc>
              <a:spcBef>
                <a:spcPts val="55"/>
              </a:spcBef>
              <a:defRPr/>
            </a:pPr>
            <a:r>
              <a:rPr lang="fr-FR" sz="1200" b="1" spc="-25" dirty="0">
                <a:solidFill>
                  <a:srgbClr val="231F20"/>
                </a:solidFill>
                <a:latin typeface="+mj-lt"/>
                <a:cs typeface="Calibri"/>
              </a:rPr>
              <a:t>Nombre de TSO reçus pour 100 UDI</a:t>
            </a:r>
            <a:endParaRPr lang="fr-FR" sz="1200" b="1" dirty="0">
              <a:solidFill>
                <a:prstClr val="black"/>
              </a:solidFill>
              <a:latin typeface="+mj-lt"/>
              <a:cs typeface="Calibri"/>
            </a:endParaRPr>
          </a:p>
        </p:txBody>
      </p:sp>
      <p:sp>
        <p:nvSpPr>
          <p:cNvPr id="190" name="ZoneTexte 189">
            <a:extLst>
              <a:ext uri="{FF2B5EF4-FFF2-40B4-BE49-F238E27FC236}">
                <a16:creationId xmlns:a16="http://schemas.microsoft.com/office/drawing/2014/main" id="{C620DFA7-730C-45CB-A430-FA4E13C03FA4}"/>
              </a:ext>
            </a:extLst>
          </p:cNvPr>
          <p:cNvSpPr txBox="1"/>
          <p:nvPr/>
        </p:nvSpPr>
        <p:spPr>
          <a:xfrm>
            <a:off x="8616280" y="2859517"/>
            <a:ext cx="1907704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E5E5E5">
                    <a:lumMod val="10000"/>
                  </a:srgbClr>
                </a:solidFill>
                <a:latin typeface="Arial" charset="0"/>
                <a:cs typeface="Arial" charset="0"/>
              </a:rPr>
              <a:t>En France, un effort reste à faire pour augmenter le nombre de kits d’injection distribués/UDI/an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E5E5E5">
                  <a:lumMod val="10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E5E5E5">
                    <a:lumMod val="10000"/>
                  </a:srgbClr>
                </a:solidFill>
                <a:latin typeface="Arial" charset="0"/>
                <a:cs typeface="Arial" charset="0"/>
              </a:rPr>
              <a:t>Et au canada aussi!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02DBE3F-E87A-42AB-A07B-9C580D124D08}"/>
              </a:ext>
            </a:extLst>
          </p:cNvPr>
          <p:cNvSpPr/>
          <p:nvPr/>
        </p:nvSpPr>
        <p:spPr>
          <a:xfrm>
            <a:off x="5512934" y="2216979"/>
            <a:ext cx="1821646" cy="5716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E5E5E5"/>
              </a:solidFill>
              <a:latin typeface="Arial"/>
            </a:endParaRPr>
          </a:p>
        </p:txBody>
      </p:sp>
      <p:pic>
        <p:nvPicPr>
          <p:cNvPr id="4" name="Image 3" descr="Une image contenant mur, homme, personne, intérieur&#10;&#10;Description générée automatiquement">
            <a:extLst>
              <a:ext uri="{FF2B5EF4-FFF2-40B4-BE49-F238E27FC236}">
                <a16:creationId xmlns:a16="http://schemas.microsoft.com/office/drawing/2014/main" id="{18AFCE6B-D7A6-433C-B475-56B10046F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2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D6E94-C0CD-4036-ABE7-8BF87CB1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Dr Pascal </a:t>
            </a:r>
            <a:r>
              <a:rPr lang="fr-FR" dirty="0" err="1"/>
              <a:t>Mélin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6A752-A450-4D2D-A7AB-332E7F1B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CHG </a:t>
            </a:r>
            <a:r>
              <a:rPr lang="fr-FR" dirty="0" err="1"/>
              <a:t>Genevieve</a:t>
            </a:r>
            <a:r>
              <a:rPr lang="fr-FR" dirty="0"/>
              <a:t> de Gaulle Anthonioz service de médecine interne et d’addictologie</a:t>
            </a:r>
          </a:p>
          <a:p>
            <a:r>
              <a:rPr lang="fr-FR" dirty="0"/>
              <a:t>CSAPA 52 </a:t>
            </a:r>
          </a:p>
          <a:p>
            <a:r>
              <a:rPr lang="fr-FR" dirty="0"/>
              <a:t>UTEP du CHG</a:t>
            </a:r>
          </a:p>
          <a:p>
            <a:r>
              <a:rPr lang="fr-FR" dirty="0"/>
              <a:t>SOS Hépatites fédération nationale</a:t>
            </a:r>
          </a:p>
          <a:p>
            <a:endParaRPr lang="fr-FR" dirty="0"/>
          </a:p>
          <a:p>
            <a:r>
              <a:rPr lang="fr-FR" dirty="0"/>
              <a:t>Conflit d’</a:t>
            </a:r>
            <a:r>
              <a:rPr lang="fr-FR" dirty="0" err="1"/>
              <a:t>interet</a:t>
            </a:r>
            <a:r>
              <a:rPr lang="fr-FR" dirty="0"/>
              <a:t>: </a:t>
            </a:r>
            <a:r>
              <a:rPr lang="fr-FR" dirty="0" err="1"/>
              <a:t>Abbvie</a:t>
            </a:r>
            <a:r>
              <a:rPr lang="fr-FR" dirty="0"/>
              <a:t> /</a:t>
            </a:r>
            <a:r>
              <a:rPr lang="fr-FR" dirty="0" err="1"/>
              <a:t>Gilead</a:t>
            </a:r>
            <a:r>
              <a:rPr lang="fr-FR" dirty="0"/>
              <a:t>/ </a:t>
            </a:r>
            <a:r>
              <a:rPr lang="fr-FR" dirty="0" err="1"/>
              <a:t>Recordati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51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CBC2C-592B-445C-A237-36CE641A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Nombre de tests pour 1000 </a:t>
            </a:r>
            <a:r>
              <a:rPr lang="fr-FR" dirty="0" err="1"/>
              <a:t>hab</a:t>
            </a:r>
            <a:r>
              <a:rPr lang="fr-FR" dirty="0"/>
              <a:t> en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E061D-93B3-4524-83BE-960C4DAC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 descr="Activité de dépistage des Ac anti-VHC (tests / 1 000 habitants), par département, France, 2019 (tous régimes)">
            <a:extLst>
              <a:ext uri="{FF2B5EF4-FFF2-40B4-BE49-F238E27FC236}">
                <a16:creationId xmlns:a16="http://schemas.microsoft.com/office/drawing/2014/main" id="{129D4D6B-CD2F-4827-BD3B-C53F9156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812800"/>
            <a:ext cx="8858250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8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BF8C7-9C6F-493B-B291-807CDC4F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ALD pour VHC en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3A317-8D90-4246-862F-A0A0C598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Nombre de personnes en ALD au 31 décembre 2019 pour une hépatite chronique C par département, ALD pour 100 000 habitants (SNIIRAM SNDS, données tous régimes)">
            <a:extLst>
              <a:ext uri="{FF2B5EF4-FFF2-40B4-BE49-F238E27FC236}">
                <a16:creationId xmlns:a16="http://schemas.microsoft.com/office/drawing/2014/main" id="{4BC5527F-53C6-4949-B10C-9EFFD343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873760"/>
            <a:ext cx="9372600" cy="58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4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 bwMode="auto">
          <a:xfrm>
            <a:off x="1" y="0"/>
            <a:ext cx="158751" cy="158750"/>
          </a:xfrm>
          <a:prstGeom prst="rect">
            <a:avLst/>
          </a:prstGeom>
          <a:solidFill>
            <a:srgbClr val="6E6E6D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3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egoe UI"/>
              <a:cs typeface="Segoe UI"/>
              <a:sym typeface="Arial"/>
            </a:endParaRPr>
          </a:p>
        </p:txBody>
      </p:sp>
      <p:sp>
        <p:nvSpPr>
          <p:cNvPr id="20" name="Titre 5"/>
          <p:cNvSpPr>
            <a:spLocks noGrp="1"/>
          </p:cNvSpPr>
          <p:nvPr>
            <p:ph type="title"/>
          </p:nvPr>
        </p:nvSpPr>
        <p:spPr>
          <a:xfrm>
            <a:off x="493185" y="327780"/>
            <a:ext cx="11235267" cy="786672"/>
          </a:xfrm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Où en sommes-nous au 1</a:t>
            </a:r>
            <a:r>
              <a:rPr lang="fr-FR" b="1" baseline="30000" dirty="0">
                <a:solidFill>
                  <a:schemeClr val="tx1"/>
                </a:solidFill>
              </a:rPr>
              <a:t>er</a:t>
            </a:r>
            <a:r>
              <a:rPr lang="fr-FR" b="1" dirty="0">
                <a:solidFill>
                  <a:schemeClr val="tx1"/>
                </a:solidFill>
              </a:rPr>
              <a:t> janvier 2021  ?</a:t>
            </a:r>
            <a:br>
              <a:rPr lang="fr-FR" dirty="0"/>
            </a:br>
            <a:r>
              <a:rPr lang="fr-FR" sz="2400" i="1" dirty="0">
                <a:solidFill>
                  <a:srgbClr val="458AA5"/>
                </a:solidFill>
              </a:rPr>
              <a:t>Nombre de patients restant à traiter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/>
        </p:nvGraphicFramePr>
        <p:xfrm>
          <a:off x="629915" y="1406684"/>
          <a:ext cx="10850632" cy="526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098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D6E94-C0CD-4036-ABE7-8BF87CB1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b="1" dirty="0">
                <a:solidFill>
                  <a:schemeClr val="tx1"/>
                </a:solidFill>
              </a:rPr>
              <a:t>En 2021 c’est aussi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6A752-A450-4D2D-A7AB-332E7F1B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75 000 personnes ignorant encore être porteuses de l’hépatite C.</a:t>
            </a:r>
          </a:p>
          <a:p>
            <a:endParaRPr lang="fr-FR" dirty="0"/>
          </a:p>
          <a:p>
            <a:r>
              <a:rPr lang="fr-FR" dirty="0"/>
              <a:t>Un effondrement des traitements à 6000/an en 2020 contre plus 10 0000  en 2019</a:t>
            </a:r>
          </a:p>
          <a:p>
            <a:endParaRPr lang="fr-FR" dirty="0"/>
          </a:p>
          <a:p>
            <a:r>
              <a:rPr lang="fr-FR" dirty="0"/>
              <a:t>Toujours l’objectif de l’éradication virale C pour 2025 ( 15000 TTT/AN)</a:t>
            </a:r>
          </a:p>
          <a:p>
            <a:endParaRPr lang="fr-FR" dirty="0"/>
          </a:p>
          <a:p>
            <a:r>
              <a:rPr lang="fr-FR" dirty="0"/>
              <a:t>Un dépistage en panne en CSAPA</a:t>
            </a:r>
          </a:p>
          <a:p>
            <a:endParaRPr lang="fr-FR" dirty="0"/>
          </a:p>
          <a:p>
            <a:r>
              <a:rPr lang="fr-FR" dirty="0"/>
              <a:t>Les CSAPA et les CAARUD sont des réservoirs de l’hépatite C </a:t>
            </a:r>
          </a:p>
          <a:p>
            <a:endParaRPr lang="fr-FR" dirty="0"/>
          </a:p>
          <a:p>
            <a:r>
              <a:rPr lang="fr-FR" dirty="0"/>
              <a:t>En 2021 l’hépatite C peut être traité et guéris en CSAPA</a:t>
            </a:r>
          </a:p>
        </p:txBody>
      </p:sp>
    </p:spTree>
    <p:extLst>
      <p:ext uri="{BB962C8B-B14F-4D97-AF65-F5344CB8AC3E}">
        <p14:creationId xmlns:p14="http://schemas.microsoft.com/office/powerpoint/2010/main" val="184060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EADE5-7CC6-4BFD-960B-8057439C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CSAPA LES CLUSTERS DE 2021POUR LE VHC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B5787-B2C4-4E79-83A7-11BB745A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CLUSTER  de l’Anglais conglomérat</a:t>
            </a:r>
          </a:p>
          <a:p>
            <a:endParaRPr lang="fr-FR" dirty="0"/>
          </a:p>
          <a:p>
            <a:r>
              <a:rPr lang="fr-FR" dirty="0"/>
              <a:t>Lieux ou le VHC circule encore</a:t>
            </a:r>
          </a:p>
          <a:p>
            <a:endParaRPr lang="fr-FR" dirty="0"/>
          </a:p>
          <a:p>
            <a:r>
              <a:rPr lang="fr-FR" dirty="0"/>
              <a:t>Dernier endroit de transmission nécessitant le développement de la RDRD</a:t>
            </a:r>
          </a:p>
          <a:p>
            <a:endParaRPr lang="fr-FR" dirty="0"/>
          </a:p>
          <a:p>
            <a:r>
              <a:rPr lang="fr-FR" dirty="0"/>
              <a:t>Taux de recontamination entre 1 et 3% et taux de guérison proche de 100%.</a:t>
            </a:r>
          </a:p>
          <a:p>
            <a:endParaRPr lang="fr-FR" dirty="0"/>
          </a:p>
          <a:p>
            <a:r>
              <a:rPr lang="fr-FR" dirty="0"/>
              <a:t>Nécessité de mettre en place des stratégies de micro-élimination </a:t>
            </a:r>
          </a:p>
          <a:p>
            <a:endParaRPr lang="fr-FR" dirty="0"/>
          </a:p>
          <a:p>
            <a:r>
              <a:rPr lang="fr-FR" dirty="0"/>
              <a:t>Et ne  plus  remettre le loup dans la bergerie : l’expérience du CSAPA52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49478F-FB46-44AC-AEC8-C1CEB6E4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7B06-1EB1-4FB3-BE35-8149AE78A6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23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1">
            <a:extLst>
              <a:ext uri="{FF2B5EF4-FFF2-40B4-BE49-F238E27FC236}">
                <a16:creationId xmlns:a16="http://schemas.microsoft.com/office/drawing/2014/main" id="{8C2DAA23-09FA-47D5-94B6-6506A052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196851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>
                <a:latin typeface="Arial" panose="020B0604020202020204" pitchFamily="34" charset="0"/>
              </a:rPr>
              <a:t>Mise au point AFEF</a:t>
            </a:r>
          </a:p>
        </p:txBody>
      </p:sp>
      <p:pic>
        <p:nvPicPr>
          <p:cNvPr id="15363" name="Image 2">
            <a:extLst>
              <a:ext uri="{FF2B5EF4-FFF2-40B4-BE49-F238E27FC236}">
                <a16:creationId xmlns:a16="http://schemas.microsoft.com/office/drawing/2014/main" id="{7B189DAC-B67B-4147-8695-03150C255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436564"/>
            <a:ext cx="95773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3">
            <a:extLst>
              <a:ext uri="{FF2B5EF4-FFF2-40B4-BE49-F238E27FC236}">
                <a16:creationId xmlns:a16="http://schemas.microsoft.com/office/drawing/2014/main" id="{1FB562FB-C122-42C9-AC3A-F17A39B6C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163513"/>
            <a:ext cx="25209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8E98A4B-C8D5-4941-A0B4-E09F5B5B7CCA}"/>
              </a:ext>
            </a:extLst>
          </p:cNvPr>
          <p:cNvSpPr/>
          <p:nvPr/>
        </p:nvSpPr>
        <p:spPr>
          <a:xfrm>
            <a:off x="6475414" y="1316038"/>
            <a:ext cx="4211637" cy="3384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chemeClr val="tx1"/>
                </a:solidFill>
                <a:cs typeface="Times New Roman" panose="02020603050405020304" pitchFamily="18" charset="0"/>
              </a:rPr>
              <a:t>Co-infection</a:t>
            </a: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 VHB VIH insuffisance rénale sévère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consommation d’alcool à risque, diabète, obésité mal contrôlés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tx1"/>
                </a:solidFill>
                <a:cs typeface="Times New Roman" panose="02020603050405020304" pitchFamily="18" charset="0"/>
              </a:rPr>
              <a:t>Maladie hépatique sévère</a:t>
            </a:r>
          </a:p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re 1"/>
          <p:cNvSpPr>
            <a:spLocks noGrp="1"/>
          </p:cNvSpPr>
          <p:nvPr>
            <p:ph type="title"/>
          </p:nvPr>
        </p:nvSpPr>
        <p:spPr>
          <a:xfrm>
            <a:off x="-101600" y="76200"/>
            <a:ext cx="11684000" cy="914400"/>
          </a:xfrm>
        </p:spPr>
        <p:txBody>
          <a:bodyPr>
            <a:normAutofit/>
          </a:bodyPr>
          <a:lstStyle/>
          <a:p>
            <a:r>
              <a:rPr lang="fr-FR" dirty="0">
                <a:latin typeface="Arial" charset="0"/>
                <a:ea typeface="ＭＳ Ｐゴシック" charset="0"/>
                <a:cs typeface="ＭＳ Ｐゴシック" charset="0"/>
              </a:rPr>
              <a:t>         Méthodes non invasives d’évaluation de la fibrose</a:t>
            </a:r>
          </a:p>
        </p:txBody>
      </p:sp>
      <p:sp>
        <p:nvSpPr>
          <p:cNvPr id="113666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393702" y="981076"/>
            <a:ext cx="2053167" cy="2900363"/>
          </a:xfrm>
        </p:spPr>
        <p:txBody>
          <a:bodyPr anchor="ctr"/>
          <a:lstStyle/>
          <a:p>
            <a:pPr marL="0" indent="0">
              <a:buNone/>
            </a:pPr>
            <a:r>
              <a:rPr lang="fr-FR" sz="2667" b="1" dirty="0">
                <a:latin typeface="Arial" charset="0"/>
                <a:ea typeface="ＭＳ Ｐゴシック" charset="0"/>
                <a:cs typeface="ＭＳ Ｐゴシック" charset="0"/>
              </a:rPr>
              <a:t>Blood</a:t>
            </a:r>
          </a:p>
          <a:p>
            <a:pPr marL="0" indent="0">
              <a:buNone/>
            </a:pPr>
            <a:r>
              <a:rPr lang="fr-FR" sz="2667" b="1" dirty="0">
                <a:latin typeface="Arial" charset="0"/>
                <a:ea typeface="ＭＳ Ｐゴシック" charset="0"/>
                <a:cs typeface="ＭＳ Ｐゴシック" charset="0"/>
              </a:rPr>
              <a:t>tests</a:t>
            </a:r>
          </a:p>
        </p:txBody>
      </p:sp>
      <p:pic>
        <p:nvPicPr>
          <p:cNvPr id="113667" name="Picture 6" descr="G:\Fibro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19" y="4325939"/>
            <a:ext cx="147531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4" descr="G:\ARF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4325940"/>
            <a:ext cx="1583267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ZoneTexte 9"/>
          <p:cNvSpPr txBox="1">
            <a:spLocks noChangeArrowheads="1"/>
          </p:cNvSpPr>
          <p:nvPr/>
        </p:nvSpPr>
        <p:spPr bwMode="auto">
          <a:xfrm>
            <a:off x="3323167" y="6303964"/>
            <a:ext cx="1654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i="1">
                <a:solidFill>
                  <a:srgbClr val="000000"/>
                </a:solidFill>
              </a:rPr>
              <a:t>Fibroscan</a:t>
            </a:r>
          </a:p>
        </p:txBody>
      </p:sp>
      <p:sp>
        <p:nvSpPr>
          <p:cNvPr id="113670" name="ZoneTexte 10"/>
          <p:cNvSpPr txBox="1">
            <a:spLocks noChangeArrowheads="1"/>
          </p:cNvSpPr>
          <p:nvPr/>
        </p:nvSpPr>
        <p:spPr bwMode="auto">
          <a:xfrm>
            <a:off x="5416553" y="6313489"/>
            <a:ext cx="902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i="1">
                <a:solidFill>
                  <a:srgbClr val="000000"/>
                </a:solidFill>
              </a:rPr>
              <a:t>ARFI</a:t>
            </a:r>
          </a:p>
        </p:txBody>
      </p:sp>
      <p:sp>
        <p:nvSpPr>
          <p:cNvPr id="113671" name="ZoneTexte 11"/>
          <p:cNvSpPr txBox="1">
            <a:spLocks noChangeArrowheads="1"/>
          </p:cNvSpPr>
          <p:nvPr/>
        </p:nvSpPr>
        <p:spPr bwMode="auto">
          <a:xfrm>
            <a:off x="7201688" y="6313489"/>
            <a:ext cx="679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i="1">
                <a:solidFill>
                  <a:srgbClr val="000000"/>
                </a:solidFill>
              </a:rPr>
              <a:t>SSI</a:t>
            </a:r>
          </a:p>
        </p:txBody>
      </p:sp>
      <p:pic>
        <p:nvPicPr>
          <p:cNvPr id="113672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2" y="4338637"/>
            <a:ext cx="1418167" cy="19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3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4" y="4892675"/>
            <a:ext cx="2582333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023534" y="1371600"/>
          <a:ext cx="9668934" cy="227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4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33">
                <a:tc>
                  <a:txBody>
                    <a:bodyPr/>
                    <a:lstStyle/>
                    <a:p>
                      <a:r>
                        <a:rPr lang="fr-FR" sz="1900" dirty="0" err="1"/>
                        <a:t>Generation</a:t>
                      </a:r>
                      <a:endParaRPr lang="fr-FR" sz="1900" dirty="0"/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900" dirty="0" err="1"/>
                        <a:t>Characteristics</a:t>
                      </a:r>
                      <a:endParaRPr lang="fr-FR" sz="1900" dirty="0"/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Virus</a:t>
                      </a:r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NAFLD</a:t>
                      </a:r>
                    </a:p>
                  </a:txBody>
                  <a:tcPr marL="121916" marR="121916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6">
                <a:tc>
                  <a:txBody>
                    <a:bodyPr/>
                    <a:lstStyle/>
                    <a:p>
                      <a:r>
                        <a:rPr lang="fr-FR" sz="1600" dirty="0"/>
                        <a:t>1</a:t>
                      </a:r>
                      <a:r>
                        <a:rPr lang="fr-FR" sz="1600" baseline="30000" dirty="0"/>
                        <a:t>st</a:t>
                      </a:r>
                      <a:endParaRPr lang="fr-FR" sz="1600" dirty="0"/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Indirect markers</a:t>
                      </a:r>
                    </a:p>
                    <a:p>
                      <a:r>
                        <a:rPr lang="fr-FR" sz="1600" dirty="0" err="1"/>
                        <a:t>Low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cost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Easy</a:t>
                      </a:r>
                      <a:r>
                        <a:rPr lang="fr-FR" sz="1600" dirty="0"/>
                        <a:t> to </a:t>
                      </a:r>
                      <a:r>
                        <a:rPr lang="fr-FR" sz="1600" dirty="0" err="1"/>
                        <a:t>calculate</a:t>
                      </a:r>
                      <a:endParaRPr lang="fr-FR" sz="1600" dirty="0"/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APRI</a:t>
                      </a:r>
                    </a:p>
                    <a:p>
                      <a:r>
                        <a:rPr lang="fr-FR" sz="1600" dirty="0"/>
                        <a:t>FIB4</a:t>
                      </a:r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FIB4</a:t>
                      </a:r>
                    </a:p>
                    <a:p>
                      <a:r>
                        <a:rPr lang="fr-FR" sz="1600" dirty="0"/>
                        <a:t>NAFLD </a:t>
                      </a:r>
                      <a:r>
                        <a:rPr lang="fr-FR" sz="1600" dirty="0" err="1"/>
                        <a:t>Fibrosis</a:t>
                      </a:r>
                      <a:r>
                        <a:rPr lang="fr-FR" sz="1600" dirty="0"/>
                        <a:t> Score (NFS)</a:t>
                      </a:r>
                    </a:p>
                  </a:txBody>
                  <a:tcPr marL="121916" marR="121916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951">
                <a:tc>
                  <a:txBody>
                    <a:bodyPr/>
                    <a:lstStyle/>
                    <a:p>
                      <a:r>
                        <a:rPr lang="fr-FR" sz="1600" dirty="0"/>
                        <a:t>2</a:t>
                      </a:r>
                      <a:r>
                        <a:rPr lang="fr-FR" sz="1600" baseline="30000" dirty="0"/>
                        <a:t>nd</a:t>
                      </a:r>
                      <a:endParaRPr lang="fr-FR" sz="1600" dirty="0"/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Indirect and/or direct</a:t>
                      </a:r>
                      <a:r>
                        <a:rPr lang="fr-FR" sz="1600" baseline="0" dirty="0"/>
                        <a:t> markers</a:t>
                      </a:r>
                    </a:p>
                    <a:p>
                      <a:r>
                        <a:rPr lang="fr-FR" sz="1600" baseline="0" dirty="0" err="1"/>
                        <a:t>Higher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cost</a:t>
                      </a:r>
                      <a:endParaRPr lang="fr-FR" sz="1600" baseline="0" dirty="0"/>
                    </a:p>
                    <a:p>
                      <a:r>
                        <a:rPr lang="fr-FR" sz="1600" baseline="0" dirty="0" err="1"/>
                        <a:t>Computing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aseline="0" dirty="0" err="1"/>
                        <a:t>calculation</a:t>
                      </a:r>
                      <a:endParaRPr lang="fr-FR" sz="1600" dirty="0"/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Fibrotest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Hepascore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FibroMeter</a:t>
                      </a:r>
                      <a:r>
                        <a:rPr lang="fr-FR" sz="1600" baseline="30000" dirty="0" err="1"/>
                        <a:t>Virus</a:t>
                      </a:r>
                      <a:endParaRPr lang="fr-FR" sz="1600" baseline="30000" dirty="0"/>
                    </a:p>
                  </a:txBody>
                  <a:tcPr marL="121916" marR="121916" marT="45727" marB="45727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ELF</a:t>
                      </a:r>
                      <a:endParaRPr lang="fr-FR" sz="1600" baseline="0" dirty="0"/>
                    </a:p>
                    <a:p>
                      <a:r>
                        <a:rPr lang="fr-FR" sz="1600" baseline="0" dirty="0" err="1"/>
                        <a:t>FibroMeter</a:t>
                      </a:r>
                      <a:r>
                        <a:rPr lang="fr-FR" sz="1600" baseline="30000" dirty="0" err="1"/>
                        <a:t>NAFLD</a:t>
                      </a:r>
                      <a:endParaRPr lang="fr-FR" sz="1600" baseline="30000" dirty="0"/>
                    </a:p>
                  </a:txBody>
                  <a:tcPr marL="121916" marR="121916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696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234952" y="4292601"/>
            <a:ext cx="2813049" cy="2011363"/>
          </a:xfrm>
        </p:spPr>
        <p:txBody>
          <a:bodyPr anchor="ctr"/>
          <a:lstStyle/>
          <a:p>
            <a:pPr marL="0" indent="0">
              <a:buNone/>
            </a:pPr>
            <a:r>
              <a:rPr lang="fr-FR" sz="2667" b="1" dirty="0" err="1">
                <a:latin typeface="Arial" charset="0"/>
                <a:ea typeface="ＭＳ Ｐゴシック" charset="0"/>
                <a:cs typeface="ＭＳ Ｐゴシック" charset="0"/>
              </a:rPr>
              <a:t>Elastography</a:t>
            </a:r>
            <a:endParaRPr lang="fr-FR" sz="2667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71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aMNZxzQ0mrUvhdRJEiW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HQFOF3RQWRsfVNMROM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_Xi73gQ0CImlNbUnck3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jaU4mISQOdaSnpwaGpM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zUUdnTZuoxeDpBSYD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VP1kY5QK28wl6LZWoZ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36q2gdQIS0MrRZDhZo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idA5U7SMCnIw.NiciQ2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5_GileadTheme1">
  <a:themeElements>
    <a:clrScheme name="Custom 7">
      <a:dk1>
        <a:srgbClr val="000000"/>
      </a:dk1>
      <a:lt1>
        <a:srgbClr val="FFFFFF"/>
      </a:lt1>
      <a:dk2>
        <a:srgbClr val="D11241"/>
      </a:dk2>
      <a:lt2>
        <a:srgbClr val="E7E6E6"/>
      </a:lt2>
      <a:accent1>
        <a:srgbClr val="D11241"/>
      </a:accent1>
      <a:accent2>
        <a:srgbClr val="243A7E"/>
      </a:accent2>
      <a:accent3>
        <a:srgbClr val="6185C3"/>
      </a:accent3>
      <a:accent4>
        <a:srgbClr val="73AEC5"/>
      </a:accent4>
      <a:accent5>
        <a:srgbClr val="73A74B"/>
      </a:accent5>
      <a:accent6>
        <a:srgbClr val="634D79"/>
      </a:accent6>
      <a:hlink>
        <a:srgbClr val="243A7E"/>
      </a:hlink>
      <a:folHlink>
        <a:srgbClr val="5F5F5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6E6E6D"/>
        </a:solidFill>
        <a:ln w="9525">
          <a:solidFill>
            <a:schemeClr val="bg1">
              <a:lumMod val="75000"/>
            </a:schemeClr>
          </a:solidFill>
          <a:round/>
          <a:headEnd/>
          <a:tailEnd/>
        </a:ln>
        <a:effectLst/>
      </a:spPr>
      <a:bodyPr wrap="none" lIns="91396" tIns="45698" rIns="91396" bIns="45698" anchor="ctr"/>
      <a:lstStyle>
        <a:defPPr algn="ctr" defTabSz="913970" fontAlgn="auto">
          <a:spcBef>
            <a:spcPts val="0"/>
          </a:spcBef>
          <a:spcAft>
            <a:spcPts val="0"/>
          </a:spcAft>
          <a:defRPr sz="800" b="1" kern="0" dirty="0" smtClean="0">
            <a:solidFill>
              <a:srgbClr val="FFFFFF"/>
            </a:solidFill>
            <a:latin typeface="Arial"/>
            <a:ea typeface="MS PGothic" pitchFamily="34" charset="-128"/>
            <a:cs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GileadTheme1" id="{A92E9EFC-61DD-406B-8442-3E98D23D69DD}" vid="{7438F03A-BAEB-499E-B98A-5033D0CE4BB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936</Words>
  <Application>Microsoft Office PowerPoint</Application>
  <PresentationFormat>Grand écran</PresentationFormat>
  <Paragraphs>235</Paragraphs>
  <Slides>17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Thème Office</vt:lpstr>
      <vt:lpstr>25_GileadTheme1</vt:lpstr>
      <vt:lpstr>think-cell Slide</vt:lpstr>
      <vt:lpstr>Présentation PowerPoint</vt:lpstr>
      <vt:lpstr>                       Dr Pascal Mélin</vt:lpstr>
      <vt:lpstr>Nombre de tests pour 1000 hab en 2019</vt:lpstr>
      <vt:lpstr>ALD pour VHC en 2019</vt:lpstr>
      <vt:lpstr>Où en sommes-nous au 1er janvier 2021  ? Nombre de patients restant à traiter</vt:lpstr>
      <vt:lpstr> En 2021 c’est aussi</vt:lpstr>
      <vt:lpstr>CSAPA LES CLUSTERS DE 2021POUR LE VHC</vt:lpstr>
      <vt:lpstr>Présentation PowerPoint</vt:lpstr>
      <vt:lpstr>         Méthodes non invasives d’évaluation de la fibrose</vt:lpstr>
      <vt:lpstr>PANEL DES tests DE DéPISTAGE EXISTANTS</vt:lpstr>
      <vt:lpstr>LES EXPERIENCES DE MICRO ELIMINATION </vt:lpstr>
      <vt:lpstr>Du test VHC au traitement en une session</vt:lpstr>
      <vt:lpstr>Présentation PowerPoint</vt:lpstr>
      <vt:lpstr>Présentation PowerPoint</vt:lpstr>
      <vt:lpstr>RESULTATS ROAD TRIP  BFC 2019 (poster AFEF 2020)</vt:lpstr>
      <vt:lpstr>Un nouveau concept : la pêche à la mouche…  A vous de jouer…moins on pense au VHC  plus il faut le chercher</vt:lpstr>
      <vt:lpstr>Politiques de réduction des risques selon les pays 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Melin</dc:creator>
  <cp:lastModifiedBy>Pascal Melin</cp:lastModifiedBy>
  <cp:revision>25</cp:revision>
  <dcterms:created xsi:type="dcterms:W3CDTF">2021-04-06T16:16:19Z</dcterms:created>
  <dcterms:modified xsi:type="dcterms:W3CDTF">2021-04-07T20:46:41Z</dcterms:modified>
</cp:coreProperties>
</file>